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2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3C59-FD17-4091-A161-025F04F695C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9543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1B9D-38EA-4620-9A92-2FCEBAA54C02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4253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F790-2CD7-4FC5-B0C2-B50B5DF332D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312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97EC-56D7-416F-B48C-6A5F6B99812D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9435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9109-24E6-4F9E-A545-BF86107A7AB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60152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763D-953C-4F30-AE13-A25CB37C9707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9392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8586-4B25-4BA6-AF6F-756F859CE42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7743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D44A-C7A4-4F11-B765-5B0AE8BCAC6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8264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A8D05-999A-4ECC-9BB2-B05E367206E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664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5FEBC-6B34-482A-BEEE-37528AF1E60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26247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E047-34BC-4506-AF19-9C4446CFAE8A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36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7C6CDE-B03B-4423-A6E1-43696E5AB66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s.wikipedia.org/w/index.php?title=Paul_Harris_Boardman&amp;action=edit&amp;redlink=1" TargetMode="External"/><Relationship Id="rId4" Type="http://schemas.openxmlformats.org/officeDocument/2006/relationships/hyperlink" Target="http://es.wikipedia.org/w/index.php?title=Scott_Derrickson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/>
          <a:p>
            <a:pPr eaLnBrk="1" hangingPunct="1"/>
            <a:r>
              <a:rPr lang="es-ES" altLang="es-CL" sz="7200" smtClean="0">
                <a:solidFill>
                  <a:srgbClr val="FF5050"/>
                </a:solidFill>
                <a:latin typeface="CSNPWDT NFI" pitchFamily="2" charset="0"/>
              </a:rPr>
              <a:t>El Ocultismo</a:t>
            </a:r>
          </a:p>
        </p:txBody>
      </p:sp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3348038" y="3887788"/>
            <a:ext cx="4464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2800">
                <a:solidFill>
                  <a:srgbClr val="FF5050"/>
                </a:solidFill>
              </a:rPr>
              <a:t>    </a:t>
            </a:r>
            <a:r>
              <a:rPr lang="es-CL" altLang="es-CL">
                <a:solidFill>
                  <a:srgbClr val="FF5050"/>
                </a:solidFill>
                <a:latin typeface="Brush Script MT" pitchFamily="66" charset="0"/>
              </a:rPr>
              <a:t>Jesús Nuestro Refugio Ministerio de Restauración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CL" b="1" smtClean="0">
                <a:solidFill>
                  <a:srgbClr val="FF5050"/>
                </a:solidFill>
              </a:rPr>
              <a:t>Con relación a los seres humanos.</a:t>
            </a:r>
          </a:p>
          <a:p>
            <a:pPr eaLnBrk="1" hangingPunct="1">
              <a:lnSpc>
                <a:spcPct val="90000"/>
              </a:lnSpc>
            </a:pPr>
            <a:endParaRPr lang="es-ES" altLang="es-CL" b="1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mtClean="0">
                <a:solidFill>
                  <a:schemeClr val="bg1"/>
                </a:solidFill>
              </a:rPr>
              <a:t>	</a:t>
            </a:r>
            <a:r>
              <a:rPr lang="es-ES" altLang="es-CL" smtClean="0">
                <a:solidFill>
                  <a:srgbClr val="FFFF00"/>
                </a:solidFill>
              </a:rPr>
              <a:t>Aflicción:</a:t>
            </a:r>
            <a:r>
              <a:rPr lang="es-ES" altLang="es-CL" smtClean="0">
                <a:solidFill>
                  <a:schemeClr val="bg1"/>
                </a:solidFill>
              </a:rPr>
              <a:t> Pueden afligir de enfermedades físicas, mudez, ceguedad, epilepsia (Mateo 17:15-18)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CL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mtClean="0">
                <a:solidFill>
                  <a:schemeClr val="bg1"/>
                </a:solidFill>
              </a:rPr>
              <a:t>	</a:t>
            </a:r>
            <a:r>
              <a:rPr lang="es-ES" altLang="es-CL" smtClean="0">
                <a:solidFill>
                  <a:srgbClr val="FFFF00"/>
                </a:solidFill>
              </a:rPr>
              <a:t>Perversión:</a:t>
            </a:r>
            <a:r>
              <a:rPr lang="es-ES" altLang="es-CL" smtClean="0">
                <a:solidFill>
                  <a:schemeClr val="bg1"/>
                </a:solidFill>
              </a:rPr>
              <a:t> El título de espíritus inmundos los identifica como promotores de inmoralidad sexual entre otros. (Deuteronomio 18:9-14)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4330700" cy="941387"/>
          </a:xfrm>
        </p:spPr>
        <p:txBody>
          <a:bodyPr/>
          <a:lstStyle/>
          <a:p>
            <a:pPr eaLnBrk="1" hangingPunct="1"/>
            <a:r>
              <a:rPr lang="es-ES" altLang="es-CL" smtClean="0">
                <a:solidFill>
                  <a:srgbClr val="FFFF00"/>
                </a:solidFill>
              </a:rPr>
              <a:t>Posesión</a:t>
            </a:r>
          </a:p>
        </p:txBody>
      </p:sp>
      <p:pic>
        <p:nvPicPr>
          <p:cNvPr id="15364" name="Picture 4" descr="linda-blair-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41052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434281-3223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3973512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b="1" i="1" smtClean="0">
                <a:solidFill>
                  <a:schemeClr val="bg1"/>
                </a:solidFill>
              </a:rPr>
              <a:t>El exorcismo de Emily Rose</a:t>
            </a:r>
            <a:r>
              <a:rPr lang="es-ES" altLang="es-CL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1825" eaLnBrk="1" hangingPunct="1">
              <a:lnSpc>
                <a:spcPct val="80000"/>
              </a:lnSpc>
            </a:pPr>
            <a:r>
              <a:rPr lang="es-ES" altLang="es-CL" sz="2400" smtClean="0">
                <a:solidFill>
                  <a:schemeClr val="bg1"/>
                </a:solidFill>
              </a:rPr>
              <a:t>	Basada en una historia real, la película cuenta la extraña y controvertida decisión de la Iglesia Católica al reconocer la posesión de una joven estudiante de 19 años llamada Emily Rose.</a:t>
            </a:r>
            <a:br>
              <a:rPr lang="es-ES" altLang="es-CL" sz="2400" smtClean="0">
                <a:solidFill>
                  <a:schemeClr val="bg1"/>
                </a:solidFill>
              </a:rPr>
            </a:br>
            <a:r>
              <a:rPr lang="es-ES" altLang="es-CL" sz="2400" smtClean="0">
                <a:solidFill>
                  <a:schemeClr val="bg1"/>
                </a:solidFill>
              </a:rPr>
              <a:t/>
            </a:r>
            <a:br>
              <a:rPr lang="es-ES" altLang="es-CL" sz="2400" smtClean="0">
                <a:solidFill>
                  <a:schemeClr val="bg1"/>
                </a:solidFill>
              </a:rPr>
            </a:br>
            <a:r>
              <a:rPr lang="es-ES" altLang="es-CL" sz="2400" smtClean="0">
                <a:solidFill>
                  <a:schemeClr val="bg1"/>
                </a:solidFill>
              </a:rPr>
              <a:t>Su exorcismo fue grabado en una cinta de audio que posteriormente se uso como prueba para demostrar su posesión demoníaca...</a:t>
            </a:r>
            <a:br>
              <a:rPr lang="es-ES" altLang="es-CL" sz="2400" smtClean="0">
                <a:solidFill>
                  <a:schemeClr val="bg1"/>
                </a:solidFill>
              </a:rPr>
            </a:br>
            <a:r>
              <a:rPr lang="es-ES" altLang="es-CL" sz="2400" smtClean="0">
                <a:solidFill>
                  <a:schemeClr val="bg1"/>
                </a:solidFill>
              </a:rPr>
              <a:t/>
            </a:r>
            <a:br>
              <a:rPr lang="es-ES" altLang="es-CL" sz="2400" smtClean="0">
                <a:solidFill>
                  <a:schemeClr val="bg1"/>
                </a:solidFill>
              </a:rPr>
            </a:br>
            <a:r>
              <a:rPr lang="es-ES" altLang="es-CL" sz="2400" smtClean="0">
                <a:solidFill>
                  <a:schemeClr val="bg1"/>
                </a:solidFill>
              </a:rPr>
              <a:t>Durante el exorcismo la joven murió y se estableció un juicio en el que se acusó al sacerdote que realizó el exorcismo de negligencia, pues la chica sufría de ataques epilépticos.</a:t>
            </a:r>
            <a:br>
              <a:rPr lang="es-ES" altLang="es-CL" sz="2400" smtClean="0">
                <a:solidFill>
                  <a:schemeClr val="bg1"/>
                </a:solidFill>
              </a:rPr>
            </a:br>
            <a:r>
              <a:rPr lang="es-ES" altLang="es-CL" sz="2400" smtClean="0">
                <a:solidFill>
                  <a:schemeClr val="bg1"/>
                </a:solidFill>
              </a:rPr>
              <a:t/>
            </a:r>
            <a:br>
              <a:rPr lang="es-ES" altLang="es-CL" sz="2400" smtClean="0">
                <a:solidFill>
                  <a:schemeClr val="bg1"/>
                </a:solidFill>
              </a:rPr>
            </a:br>
            <a:endParaRPr lang="es-ES" altLang="es-CL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emily_rose_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emily_rose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48025"/>
            <a:ext cx="48482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6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01788"/>
            <a:ext cx="36591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el-exorcismo1gra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0" y="3500438"/>
            <a:ext cx="536416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800">
                <a:solidFill>
                  <a:srgbClr val="FFFF00"/>
                </a:solidFill>
              </a:rPr>
              <a:t>La historia de su corta vida fue dura y de lucha. El guión fue escrito por </a:t>
            </a:r>
            <a:r>
              <a:rPr lang="es-ES" altLang="es-CL" sz="2800">
                <a:solidFill>
                  <a:srgbClr val="FFFF00"/>
                </a:solidFill>
                <a:hlinkClick r:id="rId4" tooltip="Scott Derrickson (aún no redactado)"/>
              </a:rPr>
              <a:t>Scott Derrickson</a:t>
            </a:r>
            <a:r>
              <a:rPr lang="es-ES" altLang="es-CL" sz="2800">
                <a:solidFill>
                  <a:srgbClr val="FFFF00"/>
                </a:solidFill>
              </a:rPr>
              <a:t> y </a:t>
            </a:r>
            <a:r>
              <a:rPr lang="es-ES" altLang="es-CL" sz="2800">
                <a:solidFill>
                  <a:srgbClr val="FFFF00"/>
                </a:solidFill>
                <a:hlinkClick r:id="rId5" tooltip="Paul Harris Boardman (aún no redactado)"/>
              </a:rPr>
              <a:t>Paul Harris Boardman</a:t>
            </a:r>
            <a:r>
              <a:rPr lang="es-ES" altLang="es-CL" sz="2800">
                <a:solidFill>
                  <a:srgbClr val="FFFF00"/>
                </a:solidFill>
              </a:rPr>
              <a:t>. La película ganó $144,166,820 a nivel mundial.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CL" sz="2800" smtClean="0">
                <a:solidFill>
                  <a:schemeClr val="bg1"/>
                </a:solidFill>
              </a:rPr>
              <a:t>La posesión demoníaca es el control directo de un individuo por uno o mas demonios que habitan en él.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CL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CL" sz="2800" smtClean="0">
                <a:solidFill>
                  <a:schemeClr val="bg1"/>
                </a:solidFill>
              </a:rPr>
              <a:t>Las características de la posesión demoníaca pueden ser tan variadas como las actividades de los demonios, pueden ser, leve o severa y hasta extravagante.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CL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CL" sz="2800" smtClean="0">
                <a:solidFill>
                  <a:schemeClr val="bg1"/>
                </a:solidFill>
              </a:rPr>
              <a:t>Algunos de los síntomas son: anormalidades físicas, mudez, ceguedad y convulsiones, tendencia a la autodestrucción, locura, fuerza sobre humana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smtClean="0">
                <a:solidFill>
                  <a:srgbClr val="FFFF00"/>
                </a:solidFill>
                <a:latin typeface="Comic Sans MS" pitchFamily="66" charset="0"/>
              </a:rPr>
              <a:t>FIN DE LA LECCIÓN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82441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ES" altLang="es-CL" b="1" i="1" smtClean="0">
                <a:solidFill>
                  <a:schemeClr val="folHlink"/>
                </a:solidFill>
                <a:latin typeface="Calibri" pitchFamily="34" charset="0"/>
              </a:rPr>
              <a:t>Jesucristo en la cruz, con su sacrificio, y resurrección derrotó a Satanás a sus huestes y servidores.  Toda la facultad y poder para perseguirlos y liberar a las personas posesas le corresponde a su Iglesia, vale decir a Ud. y a mi y a todo aquel que ha recibido a Jesucristo como el Señor y Salvador y mantiene una vida en santidad.</a:t>
            </a:r>
          </a:p>
          <a:p>
            <a:pPr marL="0" indent="0" algn="ctr" eaLnBrk="1" hangingPunct="1">
              <a:buFontTx/>
              <a:buNone/>
            </a:pPr>
            <a:r>
              <a:rPr lang="es-ES" altLang="es-CL" b="1" smtClean="0">
                <a:solidFill>
                  <a:schemeClr val="folHlink"/>
                </a:solidFill>
              </a:rPr>
              <a:t>                          </a:t>
            </a:r>
            <a:r>
              <a:rPr lang="es-ES" altLang="es-CL" b="1" smtClean="0">
                <a:solidFill>
                  <a:schemeClr val="folHlink"/>
                </a:solidFill>
                <a:latin typeface="Brush Script MT" pitchFamily="66" charset="0"/>
              </a:rPr>
              <a:t>Pastor Juan Lagos 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smtClean="0">
                <a:solidFill>
                  <a:srgbClr val="FF5050"/>
                </a:solidFill>
                <a:latin typeface="CSNPWDT NFI" pitchFamily="2" charset="0"/>
              </a:rPr>
              <a:t>Los Demonios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CL" sz="2800" smtClean="0">
                <a:solidFill>
                  <a:schemeClr val="bg1"/>
                </a:solidFill>
              </a:rPr>
              <a:t>Los demonios son ángeles que se revelaron junto a Satanás, quien es el príncipe de los demonios (Mateo 12:24)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smtClean="0">
                <a:solidFill>
                  <a:schemeClr val="bg1"/>
                </a:solidFill>
              </a:rPr>
              <a:t>Satanás tiene rangos bien organizados de ángeles que promueven sus propósitos. Dos de estos rangos se clasifican como principados y potestades. (Efesios 3:10; 6:12)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smtClean="0">
                <a:solidFill>
                  <a:schemeClr val="bg1"/>
                </a:solidFill>
              </a:rPr>
              <a:t>También se les conoce como espíritus inmundos por estar asociados al mundo espiritual. (Lucas 10:17-20)</a:t>
            </a:r>
          </a:p>
          <a:p>
            <a:pPr eaLnBrk="1" hangingPunct="1">
              <a:lnSpc>
                <a:spcPct val="90000"/>
              </a:lnSpc>
            </a:pPr>
            <a:endParaRPr lang="es-ES" altLang="es-CL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sz="4000" smtClean="0">
                <a:solidFill>
                  <a:srgbClr val="FFFF00"/>
                </a:solidFill>
                <a:latin typeface="Comic Sans MS" pitchFamily="66" charset="0"/>
              </a:rPr>
              <a:t>Algunas sugerencias equivocadas del origen de los demonios: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r>
              <a:rPr lang="es-ES" altLang="es-CL" smtClean="0">
                <a:solidFill>
                  <a:srgbClr val="FF5050"/>
                </a:solidFill>
              </a:rPr>
              <a:t>Espíritus de personas malas fallecidas.</a:t>
            </a:r>
          </a:p>
          <a:p>
            <a:pPr eaLnBrk="1" hangingPunct="1">
              <a:buFontTx/>
              <a:buNone/>
            </a:pPr>
            <a:r>
              <a:rPr lang="es-ES" altLang="es-CL" smtClean="0">
                <a:solidFill>
                  <a:srgbClr val="FF5050"/>
                </a:solidFill>
              </a:rPr>
              <a:t>	</a:t>
            </a:r>
            <a:r>
              <a:rPr lang="es-ES" altLang="es-CL" smtClean="0">
                <a:solidFill>
                  <a:schemeClr val="bg1"/>
                </a:solidFill>
              </a:rPr>
              <a:t>Esta afirmación no tiene respaldo bíblico, puesto que la Biblia sitúa a los muertos no salvos a un lugar de tormento e incapaces de regresar para vagar por el mundo. (Salmo 9:17; Lucas 16:26)</a:t>
            </a:r>
          </a:p>
          <a:p>
            <a:pPr eaLnBrk="1" hangingPunct="1"/>
            <a:endParaRPr lang="es-ES" altLang="es-C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620713"/>
            <a:ext cx="8424863" cy="647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CL">
                <a:solidFill>
                  <a:srgbClr val="FF5050"/>
                </a:solidFill>
              </a:rPr>
              <a:t>Espíritus sin cuerpo de una raza pre adámica. </a:t>
            </a:r>
          </a:p>
          <a:p>
            <a:pPr eaLnBrk="1" hangingPunct="1">
              <a:buFontTx/>
              <a:buNone/>
            </a:pPr>
            <a:r>
              <a:rPr lang="es-ES" altLang="es-CL">
                <a:solidFill>
                  <a:srgbClr val="FF5050"/>
                </a:solidFill>
              </a:rPr>
              <a:t>	</a:t>
            </a:r>
            <a:r>
              <a:rPr lang="es-ES" altLang="es-CL">
                <a:solidFill>
                  <a:schemeClr val="bg1"/>
                </a:solidFill>
              </a:rPr>
              <a:t>La Biblia no nos habla de una raza pre adámica, nuestro Señor Jesucristo declaró que Adán fue el primer hombre. (Mateo 19.4)</a:t>
            </a:r>
            <a:endParaRPr lang="es-ES" altLang="es-CL">
              <a:solidFill>
                <a:srgbClr val="FF5050"/>
              </a:solidFill>
            </a:endParaRPr>
          </a:p>
          <a:p>
            <a:pPr eaLnBrk="1" hangingPunct="1"/>
            <a:r>
              <a:rPr lang="es-ES" altLang="es-CL">
                <a:solidFill>
                  <a:srgbClr val="FF5050"/>
                </a:solidFill>
              </a:rPr>
              <a:t>La descendencia de las uniones descritas en Génesis 6:1-4)</a:t>
            </a:r>
          </a:p>
          <a:p>
            <a:pPr eaLnBrk="1" hangingPunct="1">
              <a:buFontTx/>
              <a:buNone/>
            </a:pPr>
            <a:r>
              <a:rPr lang="es-ES" altLang="es-CL">
                <a:solidFill>
                  <a:srgbClr val="FF5050"/>
                </a:solidFill>
              </a:rPr>
              <a:t>	</a:t>
            </a:r>
            <a:r>
              <a:rPr lang="es-ES" altLang="es-CL">
                <a:solidFill>
                  <a:schemeClr val="bg1"/>
                </a:solidFill>
              </a:rPr>
              <a:t>Esta sugerencia admite la unión sexual entre ángeles caídos (demonios) y la raza humana</a:t>
            </a:r>
            <a:endParaRPr lang="es-ES" altLang="es-CL">
              <a:solidFill>
                <a:srgbClr val="FF505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smtClean="0">
                <a:solidFill>
                  <a:srgbClr val="FFFF00"/>
                </a:solidFill>
              </a:rPr>
              <a:t>¿Cómo son los demonios?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CL" smtClean="0">
                <a:solidFill>
                  <a:srgbClr val="FF5050"/>
                </a:solidFill>
              </a:rPr>
              <a:t>Son personas genuinas.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z="2400" smtClean="0">
                <a:solidFill>
                  <a:schemeClr val="bg1"/>
                </a:solidFill>
              </a:rPr>
              <a:t>	</a:t>
            </a:r>
            <a:r>
              <a:rPr lang="es-ES" altLang="es-CL" sz="2800" smtClean="0">
                <a:solidFill>
                  <a:schemeClr val="bg1"/>
                </a:solidFill>
              </a:rPr>
              <a:t>No son fuerza o conceptos que existen meramente en nuestras mentes. Ellos poseen: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altLang="es-CL" sz="2400" smtClean="0">
                <a:solidFill>
                  <a:schemeClr val="bg1"/>
                </a:solidFill>
              </a:rPr>
              <a:t>Inteligencia. (Santiago 2:19)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altLang="es-CL" sz="2400" smtClean="0">
                <a:solidFill>
                  <a:schemeClr val="bg1"/>
                </a:solidFill>
              </a:rPr>
              <a:t>Emociones: (Lucas 8:28)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altLang="es-CL" sz="2400" smtClean="0">
                <a:solidFill>
                  <a:schemeClr val="bg1"/>
                </a:solidFill>
              </a:rPr>
              <a:t>Voluntades. (Lucas 8:32)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altLang="es-CL" sz="2400" smtClean="0">
                <a:solidFill>
                  <a:schemeClr val="bg1"/>
                </a:solidFill>
              </a:rPr>
              <a:t>Personalidad. (Lucas 8:30)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954462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49275"/>
            <a:ext cx="42862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50825" y="765175"/>
            <a:ext cx="4392613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>
                <a:solidFill>
                  <a:srgbClr val="FF5050"/>
                </a:solidFill>
              </a:rPr>
              <a:t>Son seres espirituales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400">
                <a:solidFill>
                  <a:schemeClr val="bg1"/>
                </a:solidFill>
              </a:rPr>
              <a:t>	En contraste con los seres de carne y hueso, los demonios son seres espirituales. (Efesios 6:12)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400">
                <a:solidFill>
                  <a:schemeClr val="bg1"/>
                </a:solidFill>
              </a:rPr>
              <a:t>	Son generalmente invisibles a los seres humanos aunque en ocasiones su presencia se hizo evidente por varios medios. (Hechos 19:15; Apocalipsis 16:13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3048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268538" y="404813"/>
            <a:ext cx="4535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L">
                <a:solidFill>
                  <a:srgbClr val="FF5050"/>
                </a:solidFill>
                <a:latin typeface="CSNPWDT NFI" pitchFamily="2" charset="0"/>
              </a:rPr>
              <a:t>Sus poderes.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3850" y="1628775"/>
            <a:ext cx="55435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2400">
                <a:solidFill>
                  <a:srgbClr val="FF5050"/>
                </a:solidFill>
              </a:rPr>
              <a:t>Su Fuerza: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400">
                <a:solidFill>
                  <a:srgbClr val="FF5050"/>
                </a:solidFill>
              </a:rPr>
              <a:t>	</a:t>
            </a:r>
            <a:r>
              <a:rPr lang="es-ES" altLang="es-CL" sz="2400">
                <a:solidFill>
                  <a:schemeClr val="bg1"/>
                </a:solidFill>
              </a:rPr>
              <a:t>Pueden exhibir una fuerza sobre humana, mientras lo hacen a través de seres humanos. (Marcos 5:3)</a:t>
            </a:r>
            <a:endParaRPr lang="es-ES" altLang="es-CL" sz="2400">
              <a:solidFill>
                <a:srgbClr val="FF5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CL" sz="2400">
                <a:solidFill>
                  <a:srgbClr val="FF5050"/>
                </a:solidFill>
              </a:rPr>
              <a:t>Su inteligencia.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400">
                <a:solidFill>
                  <a:srgbClr val="FF5050"/>
                </a:solidFill>
              </a:rPr>
              <a:t>	</a:t>
            </a:r>
            <a:r>
              <a:rPr lang="es-ES" altLang="es-CL" sz="2400">
                <a:solidFill>
                  <a:schemeClr val="bg1"/>
                </a:solidFill>
              </a:rPr>
              <a:t>Poseen una inteligencia superior.</a:t>
            </a:r>
            <a:endParaRPr lang="es-ES" altLang="es-CL" sz="2400">
              <a:solidFill>
                <a:srgbClr val="FF5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CL" sz="2400">
                <a:solidFill>
                  <a:srgbClr val="FF5050"/>
                </a:solidFill>
              </a:rPr>
              <a:t>Su Presencia.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400">
                <a:solidFill>
                  <a:srgbClr val="FF5050"/>
                </a:solidFill>
              </a:rPr>
              <a:t>	</a:t>
            </a:r>
            <a:r>
              <a:rPr lang="es-ES" altLang="es-CL" sz="2400">
                <a:solidFill>
                  <a:schemeClr val="bg1"/>
                </a:solidFill>
              </a:rPr>
              <a:t>Por la inmensa cantidad de ellos puede hacer que parezca que están en todo lados.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CL" sz="240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smtClean="0">
                <a:solidFill>
                  <a:srgbClr val="FFFF00"/>
                </a:solidFill>
                <a:latin typeface="Brankovic" pitchFamily="2" charset="0"/>
              </a:rPr>
              <a:t>¿Qué hacen los demonios?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CL" smtClean="0">
                <a:solidFill>
                  <a:srgbClr val="FF5050"/>
                </a:solidFill>
              </a:rPr>
              <a:t>Con relación a Satanás.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mtClean="0">
                <a:solidFill>
                  <a:srgbClr val="FF5050"/>
                </a:solidFill>
              </a:rPr>
              <a:t>	</a:t>
            </a:r>
            <a:r>
              <a:rPr lang="es-ES" altLang="es-CL" smtClean="0">
                <a:solidFill>
                  <a:schemeClr val="bg1"/>
                </a:solidFill>
              </a:rPr>
              <a:t>Por lo general los demonios actúan como emisarios de Satanás promoviendo su propósito de derrotar el plan de Dios.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mtClean="0">
                <a:solidFill>
                  <a:srgbClr val="FF5050"/>
                </a:solidFill>
              </a:rPr>
              <a:t>Con relación a Dios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smtClean="0">
                <a:solidFill>
                  <a:srgbClr val="FF5050"/>
                </a:solidFill>
              </a:rPr>
              <a:t>	</a:t>
            </a:r>
            <a:r>
              <a:rPr lang="es-ES" altLang="es-CL" smtClean="0">
                <a:solidFill>
                  <a:schemeClr val="bg1"/>
                </a:solidFill>
              </a:rPr>
              <a:t>En algunas ocasiones, Dios puede usar a los demonios para avanzar sus propósitos. (1 Samuel 16:14, 2 Corintios 12:7)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r>
              <a:rPr lang="es-ES" altLang="es-CL" b="1" smtClean="0">
                <a:solidFill>
                  <a:srgbClr val="FF5050"/>
                </a:solidFill>
              </a:rPr>
              <a:t>Con relación a la religión.</a:t>
            </a:r>
          </a:p>
          <a:p>
            <a:pPr eaLnBrk="1" hangingPunct="1">
              <a:buFontTx/>
              <a:buNone/>
            </a:pPr>
            <a:r>
              <a:rPr lang="es-ES" altLang="es-CL" sz="2800" smtClean="0">
                <a:solidFill>
                  <a:schemeClr val="bg1"/>
                </a:solidFill>
              </a:rPr>
              <a:t>	Ellos promueven la idolatría (1 Corintios 10:20) </a:t>
            </a:r>
          </a:p>
          <a:p>
            <a:pPr eaLnBrk="1" hangingPunct="1">
              <a:buFontTx/>
              <a:buNone/>
            </a:pPr>
            <a:r>
              <a:rPr lang="es-ES" altLang="es-CL" sz="2800" smtClean="0">
                <a:solidFill>
                  <a:schemeClr val="bg1"/>
                </a:solidFill>
              </a:rPr>
              <a:t>	y la falsa religión (1 Juan 4:1-4; 1 Timoteo 4:1)</a:t>
            </a:r>
          </a:p>
          <a:p>
            <a:pPr eaLnBrk="1" hangingPunct="1">
              <a:buFontTx/>
              <a:buNone/>
            </a:pPr>
            <a:endParaRPr lang="es-ES" altLang="es-CL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s-ES" altLang="es-CL" b="1" smtClean="0">
                <a:solidFill>
                  <a:srgbClr val="FF5050"/>
                </a:solidFill>
              </a:rPr>
              <a:t>Con relación a las naciones.</a:t>
            </a:r>
          </a:p>
          <a:p>
            <a:pPr eaLnBrk="1" hangingPunct="1">
              <a:buFontTx/>
              <a:buNone/>
            </a:pPr>
            <a:r>
              <a:rPr lang="es-ES" altLang="es-CL" sz="2800" smtClean="0">
                <a:solidFill>
                  <a:schemeClr val="bg1"/>
                </a:solidFill>
              </a:rPr>
              <a:t>	El engañar a las naciones es parte del plan maestro de Satanás, para llevarlo a una completa rebelión contra Dios que tendrá su auge en la batalla de Armagedón. (Apocalipsis 16:13-16)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336</Words>
  <Application>Microsoft Office PowerPoint</Application>
  <PresentationFormat>Presentación en pantalla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CSNPWDT NFI</vt:lpstr>
      <vt:lpstr>Brush Script MT</vt:lpstr>
      <vt:lpstr>Comic Sans MS</vt:lpstr>
      <vt:lpstr>Wingdings</vt:lpstr>
      <vt:lpstr>Brankovic</vt:lpstr>
      <vt:lpstr>Diseño predeterminado</vt:lpstr>
      <vt:lpstr>El Ocultismo</vt:lpstr>
      <vt:lpstr>Los Demonios</vt:lpstr>
      <vt:lpstr>Algunas sugerencias equivocadas del origen de los demonios:</vt:lpstr>
      <vt:lpstr>Presentación de PowerPoint</vt:lpstr>
      <vt:lpstr>¿Cómo son los demonios?</vt:lpstr>
      <vt:lpstr>Presentación de PowerPoint</vt:lpstr>
      <vt:lpstr>Presentación de PowerPoint</vt:lpstr>
      <vt:lpstr>¿Qué hacen los demonios?</vt:lpstr>
      <vt:lpstr>Presentación de PowerPoint</vt:lpstr>
      <vt:lpstr>Presentación de PowerPoint</vt:lpstr>
      <vt:lpstr>Posesión</vt:lpstr>
      <vt:lpstr>El exorcismo de Emily Rose </vt:lpstr>
      <vt:lpstr>Presentación de PowerPoint</vt:lpstr>
      <vt:lpstr>Presentación de PowerPoint</vt:lpstr>
      <vt:lpstr>Presentación de PowerPoint</vt:lpstr>
      <vt:lpstr>FIN DE LA LECCIÓN</vt:lpstr>
    </vt:vector>
  </TitlesOfParts>
  <Company>IBBV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Ocultismo</dc:title>
  <dc:creator>German Alatrista</dc:creator>
  <cp:lastModifiedBy>Toshiba</cp:lastModifiedBy>
  <cp:revision>12</cp:revision>
  <dcterms:created xsi:type="dcterms:W3CDTF">2008-08-29T20:42:37Z</dcterms:created>
  <dcterms:modified xsi:type="dcterms:W3CDTF">2014-05-26T23:17:18Z</dcterms:modified>
</cp:coreProperties>
</file>