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1"/>
  </p:sldMasterIdLst>
  <p:notesMasterIdLst>
    <p:notesMasterId r:id="rId25"/>
  </p:notesMasterIdLst>
  <p:sldIdLst>
    <p:sldId id="256" r:id="rId2"/>
    <p:sldId id="260" r:id="rId3"/>
    <p:sldId id="263" r:id="rId4"/>
    <p:sldId id="266" r:id="rId5"/>
    <p:sldId id="267" r:id="rId6"/>
    <p:sldId id="303" r:id="rId7"/>
    <p:sldId id="268" r:id="rId8"/>
    <p:sldId id="342" r:id="rId9"/>
    <p:sldId id="318" r:id="rId10"/>
    <p:sldId id="297" r:id="rId11"/>
    <p:sldId id="341" r:id="rId12"/>
    <p:sldId id="323" r:id="rId13"/>
    <p:sldId id="325" r:id="rId14"/>
    <p:sldId id="329" r:id="rId15"/>
    <p:sldId id="337" r:id="rId16"/>
    <p:sldId id="338" r:id="rId17"/>
    <p:sldId id="343" r:id="rId18"/>
    <p:sldId id="344" r:id="rId19"/>
    <p:sldId id="345" r:id="rId20"/>
    <p:sldId id="346" r:id="rId21"/>
    <p:sldId id="347" r:id="rId22"/>
    <p:sldId id="348" r:id="rId23"/>
    <p:sldId id="349" r:id="rId24"/>
  </p:sldIdLst>
  <p:sldSz cx="9144000" cy="6858000" type="screen4x3"/>
  <p:notesSz cx="6858000" cy="9144000"/>
  <p:embeddedFontLst>
    <p:embeddedFont>
      <p:font typeface="Calibri" pitchFamily="34" charset="0"/>
      <p:regular r:id="rId26"/>
      <p:bold r:id="rId27"/>
      <p:italic r:id="rId28"/>
      <p:boldItalic r:id="rId29"/>
    </p:embeddedFont>
    <p:embeddedFont>
      <p:font typeface="Aparajita" pitchFamily="34" charset="0"/>
      <p:regular r:id="rId30"/>
      <p:bold r:id="rId31"/>
      <p:italic r:id="rId32"/>
      <p:boldItalic r:id="rId33"/>
    </p:embeddedFont>
    <p:embeddedFont>
      <p:font typeface="Century Gothic" pitchFamily="34" charset="0"/>
      <p:regular r:id="rId34"/>
      <p:bold r:id="rId35"/>
      <p:italic r:id="rId36"/>
      <p:boldItalic r:id="rId37"/>
    </p:embeddedFont>
    <p:embeddedFont>
      <p:font typeface="Brush Script MT" pitchFamily="66" charset="0"/>
      <p:italic r:id="rId38"/>
    </p:embeddedFont>
    <p:embeddedFont>
      <p:font typeface="Agency FB" pitchFamily="34" charset="0"/>
      <p:regular r:id="rId39"/>
      <p:bold r:id="rId40"/>
    </p:embeddedFont>
  </p:embeddedFontLst>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786" y="732"/>
      </p:cViewPr>
      <p:guideLst>
        <p:guide orient="horz" pos="2160"/>
        <p:guide pos="2880"/>
      </p:guideLst>
    </p:cSldViewPr>
  </p:slideViewPr>
  <p:notesTextViewPr>
    <p:cViewPr>
      <p:scale>
        <a:sx n="1" d="1"/>
        <a:sy n="1" d="1"/>
      </p:scale>
      <p:origin x="0" y="0"/>
    </p:cViewPr>
  </p:notesTextViewPr>
  <p:notesViewPr>
    <p:cSldViewPr>
      <p:cViewPr varScale="1">
        <p:scale>
          <a:sx n="83" d="100"/>
          <a:sy n="83" d="100"/>
        </p:scale>
        <p:origin x="-204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5FE949-BE21-4289-990C-2865BC032A9E}" type="datetimeFigureOut">
              <a:rPr lang="en-US" smtClean="0"/>
              <a:t>4/19/2014</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8C49FF-BFC2-4D66-86AE-F299190CFDB3}" type="slidenum">
              <a:rPr lang="en-US" smtClean="0"/>
              <a:t>‹Nº›</a:t>
            </a:fld>
            <a:endParaRPr lang="en-US"/>
          </a:p>
        </p:txBody>
      </p:sp>
    </p:spTree>
    <p:extLst>
      <p:ext uri="{BB962C8B-B14F-4D97-AF65-F5344CB8AC3E}">
        <p14:creationId xmlns:p14="http://schemas.microsoft.com/office/powerpoint/2010/main" val="3707349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28C49FF-BFC2-4D66-86AE-F299190CFDB3}" type="slidenum">
              <a:rPr lang="en-US" smtClean="0"/>
              <a:t>6</a:t>
            </a:fld>
            <a:endParaRPr lang="en-US"/>
          </a:p>
        </p:txBody>
      </p:sp>
    </p:spTree>
    <p:extLst>
      <p:ext uri="{BB962C8B-B14F-4D97-AF65-F5344CB8AC3E}">
        <p14:creationId xmlns:p14="http://schemas.microsoft.com/office/powerpoint/2010/main" val="502777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28C49FF-BFC2-4D66-86AE-F299190CFDB3}" type="slidenum">
              <a:rPr lang="en-US" smtClean="0"/>
              <a:t>16</a:t>
            </a:fld>
            <a:endParaRPr lang="en-US"/>
          </a:p>
        </p:txBody>
      </p:sp>
    </p:spTree>
    <p:extLst>
      <p:ext uri="{BB962C8B-B14F-4D97-AF65-F5344CB8AC3E}">
        <p14:creationId xmlns:p14="http://schemas.microsoft.com/office/powerpoint/2010/main" val="502777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28C49FF-BFC2-4D66-86AE-F299190CFDB3}" type="slidenum">
              <a:rPr lang="en-US" smtClean="0"/>
              <a:t>8</a:t>
            </a:fld>
            <a:endParaRPr lang="en-US"/>
          </a:p>
        </p:txBody>
      </p:sp>
    </p:spTree>
    <p:extLst>
      <p:ext uri="{BB962C8B-B14F-4D97-AF65-F5344CB8AC3E}">
        <p14:creationId xmlns:p14="http://schemas.microsoft.com/office/powerpoint/2010/main" val="2986195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28C49FF-BFC2-4D66-86AE-F299190CFDB3}" type="slidenum">
              <a:rPr lang="en-US" smtClean="0"/>
              <a:t>9</a:t>
            </a:fld>
            <a:endParaRPr lang="en-US"/>
          </a:p>
        </p:txBody>
      </p:sp>
    </p:spTree>
    <p:extLst>
      <p:ext uri="{BB962C8B-B14F-4D97-AF65-F5344CB8AC3E}">
        <p14:creationId xmlns:p14="http://schemas.microsoft.com/office/powerpoint/2010/main" val="502777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28C49FF-BFC2-4D66-86AE-F299190CFDB3}" type="slidenum">
              <a:rPr lang="en-US" smtClean="0"/>
              <a:t>10</a:t>
            </a:fld>
            <a:endParaRPr lang="en-US"/>
          </a:p>
        </p:txBody>
      </p:sp>
    </p:spTree>
    <p:extLst>
      <p:ext uri="{BB962C8B-B14F-4D97-AF65-F5344CB8AC3E}">
        <p14:creationId xmlns:p14="http://schemas.microsoft.com/office/powerpoint/2010/main" val="502777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28C49FF-BFC2-4D66-86AE-F299190CFDB3}" type="slidenum">
              <a:rPr lang="en-US" smtClean="0"/>
              <a:t>11</a:t>
            </a:fld>
            <a:endParaRPr lang="en-US"/>
          </a:p>
        </p:txBody>
      </p:sp>
    </p:spTree>
    <p:extLst>
      <p:ext uri="{BB962C8B-B14F-4D97-AF65-F5344CB8AC3E}">
        <p14:creationId xmlns:p14="http://schemas.microsoft.com/office/powerpoint/2010/main" val="3653952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28C49FF-BFC2-4D66-86AE-F299190CFDB3}" type="slidenum">
              <a:rPr lang="en-US" smtClean="0"/>
              <a:t>12</a:t>
            </a:fld>
            <a:endParaRPr lang="en-US"/>
          </a:p>
        </p:txBody>
      </p:sp>
    </p:spTree>
    <p:extLst>
      <p:ext uri="{BB962C8B-B14F-4D97-AF65-F5344CB8AC3E}">
        <p14:creationId xmlns:p14="http://schemas.microsoft.com/office/powerpoint/2010/main" val="502777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28C49FF-BFC2-4D66-86AE-F299190CFDB3}" type="slidenum">
              <a:rPr lang="en-US" smtClean="0"/>
              <a:t>13</a:t>
            </a:fld>
            <a:endParaRPr lang="en-US"/>
          </a:p>
        </p:txBody>
      </p:sp>
    </p:spTree>
    <p:extLst>
      <p:ext uri="{BB962C8B-B14F-4D97-AF65-F5344CB8AC3E}">
        <p14:creationId xmlns:p14="http://schemas.microsoft.com/office/powerpoint/2010/main" val="502777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28C49FF-BFC2-4D66-86AE-F299190CFDB3}" type="slidenum">
              <a:rPr lang="en-US" smtClean="0"/>
              <a:t>14</a:t>
            </a:fld>
            <a:endParaRPr lang="en-US"/>
          </a:p>
        </p:txBody>
      </p:sp>
    </p:spTree>
    <p:extLst>
      <p:ext uri="{BB962C8B-B14F-4D97-AF65-F5344CB8AC3E}">
        <p14:creationId xmlns:p14="http://schemas.microsoft.com/office/powerpoint/2010/main" val="502777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28C49FF-BFC2-4D66-86AE-F299190CFDB3}" type="slidenum">
              <a:rPr lang="en-US" smtClean="0"/>
              <a:t>15</a:t>
            </a:fld>
            <a:endParaRPr lang="en-US"/>
          </a:p>
        </p:txBody>
      </p:sp>
    </p:spTree>
    <p:extLst>
      <p:ext uri="{BB962C8B-B14F-4D97-AF65-F5344CB8AC3E}">
        <p14:creationId xmlns:p14="http://schemas.microsoft.com/office/powerpoint/2010/main" val="5027770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77080395-02E2-4DD3-BF4F-E7485470BB92}" type="datetime1">
              <a:rPr lang="es-VE" smtClean="0"/>
              <a:t>19/04/2014</a:t>
            </a:fld>
            <a:endParaRPr lang="es-VE"/>
          </a:p>
        </p:txBody>
      </p:sp>
      <p:sp>
        <p:nvSpPr>
          <p:cNvPr id="5" name="Footer Placeholder 4"/>
          <p:cNvSpPr>
            <a:spLocks noGrp="1"/>
          </p:cNvSpPr>
          <p:nvPr>
            <p:ph type="ftr" sz="quarter" idx="11"/>
          </p:nvPr>
        </p:nvSpPr>
        <p:spPr>
          <a:xfrm>
            <a:off x="914400" y="4323846"/>
            <a:ext cx="4880610" cy="365125"/>
          </a:xfrm>
        </p:spPr>
        <p:txBody>
          <a:bodyPr/>
          <a:lstStyle/>
          <a:p>
            <a:r>
              <a:rPr lang="es-VE" smtClean="0"/>
              <a:t>Miguel Zabala Q., misionero</a:t>
            </a:r>
            <a:endParaRPr lang="es-VE"/>
          </a:p>
        </p:txBody>
      </p:sp>
      <p:sp>
        <p:nvSpPr>
          <p:cNvPr id="6" name="Slide Number Placeholder 5"/>
          <p:cNvSpPr>
            <a:spLocks noGrp="1"/>
          </p:cNvSpPr>
          <p:nvPr>
            <p:ph type="sldNum" sz="quarter" idx="12"/>
          </p:nvPr>
        </p:nvSpPr>
        <p:spPr>
          <a:xfrm>
            <a:off x="6057900" y="1430867"/>
            <a:ext cx="2171700" cy="365125"/>
          </a:xfrm>
        </p:spPr>
        <p:txBody>
          <a:bodyPr/>
          <a:lstStyle/>
          <a:p>
            <a:fld id="{545B5898-B2D9-49A4-A901-AD041C7057D5}" type="slidenum">
              <a:rPr lang="es-VE" smtClean="0"/>
              <a:t>‹Nº›</a:t>
            </a:fld>
            <a:endParaRPr lang="es-VE"/>
          </a:p>
        </p:txBody>
      </p:sp>
    </p:spTree>
    <p:extLst>
      <p:ext uri="{BB962C8B-B14F-4D97-AF65-F5344CB8AC3E}">
        <p14:creationId xmlns:p14="http://schemas.microsoft.com/office/powerpoint/2010/main" val="1651764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0EB1B6D-A668-41D6-9E99-790EF91918AC}" type="datetime1">
              <a:rPr lang="es-VE" smtClean="0"/>
              <a:t>19/04/2014</a:t>
            </a:fld>
            <a:endParaRPr lang="es-VE"/>
          </a:p>
        </p:txBody>
      </p:sp>
      <p:sp>
        <p:nvSpPr>
          <p:cNvPr id="6" name="Footer Placeholder 5"/>
          <p:cNvSpPr>
            <a:spLocks noGrp="1"/>
          </p:cNvSpPr>
          <p:nvPr>
            <p:ph type="ftr" sz="quarter" idx="11"/>
          </p:nvPr>
        </p:nvSpPr>
        <p:spPr/>
        <p:txBody>
          <a:bodyPr/>
          <a:lstStyle/>
          <a:p>
            <a:r>
              <a:rPr lang="es-VE" smtClean="0"/>
              <a:t>Miguel Zabala Q., misionero</a:t>
            </a:r>
            <a:endParaRPr lang="es-VE"/>
          </a:p>
        </p:txBody>
      </p:sp>
      <p:sp>
        <p:nvSpPr>
          <p:cNvPr id="7" name="Slide Number Placeholder 6"/>
          <p:cNvSpPr>
            <a:spLocks noGrp="1"/>
          </p:cNvSpPr>
          <p:nvPr>
            <p:ph type="sldNum" sz="quarter" idx="12"/>
          </p:nvPr>
        </p:nvSpPr>
        <p:spPr/>
        <p:txBody>
          <a:bodyPr/>
          <a:lstStyle/>
          <a:p>
            <a:fld id="{545B5898-B2D9-49A4-A901-AD041C7057D5}" type="slidenum">
              <a:rPr lang="es-VE" smtClean="0"/>
              <a:t>‹Nº›</a:t>
            </a:fld>
            <a:endParaRPr lang="es-VE"/>
          </a:p>
        </p:txBody>
      </p:sp>
    </p:spTree>
    <p:extLst>
      <p:ext uri="{BB962C8B-B14F-4D97-AF65-F5344CB8AC3E}">
        <p14:creationId xmlns:p14="http://schemas.microsoft.com/office/powerpoint/2010/main" val="382355642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B0EB1B6D-A668-41D6-9E99-790EF91918AC}" type="datetime1">
              <a:rPr lang="es-VE" smtClean="0"/>
              <a:t>19/04/2014</a:t>
            </a:fld>
            <a:endParaRPr lang="es-VE"/>
          </a:p>
        </p:txBody>
      </p:sp>
      <p:sp>
        <p:nvSpPr>
          <p:cNvPr id="6" name="Footer Placeholder 5"/>
          <p:cNvSpPr>
            <a:spLocks noGrp="1"/>
          </p:cNvSpPr>
          <p:nvPr>
            <p:ph type="ftr" sz="quarter" idx="11"/>
          </p:nvPr>
        </p:nvSpPr>
        <p:spPr>
          <a:xfrm>
            <a:off x="594360" y="381001"/>
            <a:ext cx="4830656" cy="365125"/>
          </a:xfrm>
        </p:spPr>
        <p:txBody>
          <a:bodyPr/>
          <a:lstStyle/>
          <a:p>
            <a:r>
              <a:rPr lang="es-VE" smtClean="0"/>
              <a:t>Miguel Zabala Q., misionero</a:t>
            </a:r>
            <a:endParaRPr lang="es-VE"/>
          </a:p>
        </p:txBody>
      </p:sp>
      <p:sp>
        <p:nvSpPr>
          <p:cNvPr id="7" name="Slide Number Placeholder 6"/>
          <p:cNvSpPr>
            <a:spLocks noGrp="1"/>
          </p:cNvSpPr>
          <p:nvPr>
            <p:ph type="sldNum" sz="quarter" idx="12"/>
          </p:nvPr>
        </p:nvSpPr>
        <p:spPr>
          <a:xfrm>
            <a:off x="7882466" y="381001"/>
            <a:ext cx="667174" cy="365125"/>
          </a:xfrm>
        </p:spPr>
        <p:txBody>
          <a:bodyPr/>
          <a:lstStyle/>
          <a:p>
            <a:fld id="{545B5898-B2D9-49A4-A901-AD041C7057D5}" type="slidenum">
              <a:rPr lang="es-VE" smtClean="0"/>
              <a:t>‹Nº›</a:t>
            </a:fld>
            <a:endParaRPr lang="es-VE"/>
          </a:p>
        </p:txBody>
      </p:sp>
    </p:spTree>
    <p:extLst>
      <p:ext uri="{BB962C8B-B14F-4D97-AF65-F5344CB8AC3E}">
        <p14:creationId xmlns:p14="http://schemas.microsoft.com/office/powerpoint/2010/main" val="373695634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B0EB1B6D-A668-41D6-9E99-790EF91918AC}" type="datetime1">
              <a:rPr lang="es-VE" smtClean="0"/>
              <a:t>19/04/2014</a:t>
            </a:fld>
            <a:endParaRPr lang="es-VE"/>
          </a:p>
        </p:txBody>
      </p:sp>
      <p:sp>
        <p:nvSpPr>
          <p:cNvPr id="6" name="Footer Placeholder 5"/>
          <p:cNvSpPr>
            <a:spLocks noGrp="1"/>
          </p:cNvSpPr>
          <p:nvPr>
            <p:ph type="ftr" sz="quarter" idx="11"/>
          </p:nvPr>
        </p:nvSpPr>
        <p:spPr>
          <a:xfrm>
            <a:off x="594360" y="379438"/>
            <a:ext cx="4830656" cy="365125"/>
          </a:xfrm>
        </p:spPr>
        <p:txBody>
          <a:bodyPr/>
          <a:lstStyle/>
          <a:p>
            <a:r>
              <a:rPr lang="es-VE" smtClean="0"/>
              <a:t>Miguel Zabala Q., misionero</a:t>
            </a:r>
            <a:endParaRPr lang="es-VE"/>
          </a:p>
        </p:txBody>
      </p:sp>
      <p:sp>
        <p:nvSpPr>
          <p:cNvPr id="7" name="Slide Number Placeholder 6"/>
          <p:cNvSpPr>
            <a:spLocks noGrp="1"/>
          </p:cNvSpPr>
          <p:nvPr>
            <p:ph type="sldNum" sz="quarter" idx="12"/>
          </p:nvPr>
        </p:nvSpPr>
        <p:spPr>
          <a:xfrm>
            <a:off x="7882466" y="381001"/>
            <a:ext cx="667174" cy="365125"/>
          </a:xfrm>
        </p:spPr>
        <p:txBody>
          <a:bodyPr/>
          <a:lstStyle/>
          <a:p>
            <a:fld id="{545B5898-B2D9-49A4-A901-AD041C7057D5}" type="slidenum">
              <a:rPr lang="es-VE" smtClean="0"/>
              <a:t>‹Nº›</a:t>
            </a:fld>
            <a:endParaRPr lang="es-VE"/>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9554169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B0EB1B6D-A668-41D6-9E99-790EF91918AC}" type="datetime1">
              <a:rPr lang="es-VE" smtClean="0"/>
              <a:t>19/04/2014</a:t>
            </a:fld>
            <a:endParaRPr lang="es-VE"/>
          </a:p>
        </p:txBody>
      </p:sp>
      <p:sp>
        <p:nvSpPr>
          <p:cNvPr id="6" name="Footer Placeholder 5"/>
          <p:cNvSpPr>
            <a:spLocks noGrp="1"/>
          </p:cNvSpPr>
          <p:nvPr>
            <p:ph type="ftr" sz="quarter" idx="11"/>
          </p:nvPr>
        </p:nvSpPr>
        <p:spPr>
          <a:xfrm>
            <a:off x="594360" y="378884"/>
            <a:ext cx="4830656" cy="365125"/>
          </a:xfrm>
        </p:spPr>
        <p:txBody>
          <a:bodyPr/>
          <a:lstStyle/>
          <a:p>
            <a:r>
              <a:rPr lang="es-VE" smtClean="0"/>
              <a:t>Miguel Zabala Q., misionero</a:t>
            </a:r>
            <a:endParaRPr lang="es-VE"/>
          </a:p>
        </p:txBody>
      </p:sp>
      <p:sp>
        <p:nvSpPr>
          <p:cNvPr id="7" name="Slide Number Placeholder 6"/>
          <p:cNvSpPr>
            <a:spLocks noGrp="1"/>
          </p:cNvSpPr>
          <p:nvPr>
            <p:ph type="sldNum" sz="quarter" idx="12"/>
          </p:nvPr>
        </p:nvSpPr>
        <p:spPr>
          <a:xfrm>
            <a:off x="7882466" y="381001"/>
            <a:ext cx="667174" cy="365125"/>
          </a:xfrm>
        </p:spPr>
        <p:txBody>
          <a:bodyPr/>
          <a:lstStyle/>
          <a:p>
            <a:fld id="{545B5898-B2D9-49A4-A901-AD041C7057D5}" type="slidenum">
              <a:rPr lang="es-VE" smtClean="0"/>
              <a:t>‹Nº›</a:t>
            </a:fld>
            <a:endParaRPr lang="es-VE"/>
          </a:p>
        </p:txBody>
      </p:sp>
    </p:spTree>
    <p:extLst>
      <p:ext uri="{BB962C8B-B14F-4D97-AF65-F5344CB8AC3E}">
        <p14:creationId xmlns:p14="http://schemas.microsoft.com/office/powerpoint/2010/main" val="563826315"/>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0EB1B6D-A668-41D6-9E99-790EF91918AC}" type="datetime1">
              <a:rPr lang="es-VE" smtClean="0"/>
              <a:t>19/04/2014</a:t>
            </a:fld>
            <a:endParaRPr lang="es-VE"/>
          </a:p>
        </p:txBody>
      </p:sp>
      <p:sp>
        <p:nvSpPr>
          <p:cNvPr id="4" name="Footer Placeholder 3"/>
          <p:cNvSpPr>
            <a:spLocks noGrp="1"/>
          </p:cNvSpPr>
          <p:nvPr>
            <p:ph type="ftr" sz="quarter" idx="11"/>
          </p:nvPr>
        </p:nvSpPr>
        <p:spPr/>
        <p:txBody>
          <a:bodyPr/>
          <a:lstStyle/>
          <a:p>
            <a:r>
              <a:rPr lang="es-VE" smtClean="0"/>
              <a:t>Miguel Zabala Q., misionero</a:t>
            </a:r>
            <a:endParaRPr lang="es-VE"/>
          </a:p>
        </p:txBody>
      </p:sp>
      <p:sp>
        <p:nvSpPr>
          <p:cNvPr id="5" name="Slide Number Placeholder 4"/>
          <p:cNvSpPr>
            <a:spLocks noGrp="1"/>
          </p:cNvSpPr>
          <p:nvPr>
            <p:ph type="sldNum" sz="quarter" idx="12"/>
          </p:nvPr>
        </p:nvSpPr>
        <p:spPr/>
        <p:txBody>
          <a:bodyPr/>
          <a:lstStyle/>
          <a:p>
            <a:fld id="{545B5898-B2D9-49A4-A901-AD041C7057D5}" type="slidenum">
              <a:rPr lang="es-VE" smtClean="0"/>
              <a:t>‹Nº›</a:t>
            </a:fld>
            <a:endParaRPr lang="es-VE"/>
          </a:p>
        </p:txBody>
      </p:sp>
    </p:spTree>
    <p:extLst>
      <p:ext uri="{BB962C8B-B14F-4D97-AF65-F5344CB8AC3E}">
        <p14:creationId xmlns:p14="http://schemas.microsoft.com/office/powerpoint/2010/main" val="103799859"/>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0EB1B6D-A668-41D6-9E99-790EF91918AC}" type="datetime1">
              <a:rPr lang="es-VE" smtClean="0"/>
              <a:t>19/04/2014</a:t>
            </a:fld>
            <a:endParaRPr lang="es-VE"/>
          </a:p>
        </p:txBody>
      </p:sp>
      <p:sp>
        <p:nvSpPr>
          <p:cNvPr id="4" name="Footer Placeholder 3"/>
          <p:cNvSpPr>
            <a:spLocks noGrp="1"/>
          </p:cNvSpPr>
          <p:nvPr>
            <p:ph type="ftr" sz="quarter" idx="11"/>
          </p:nvPr>
        </p:nvSpPr>
        <p:spPr/>
        <p:txBody>
          <a:bodyPr/>
          <a:lstStyle/>
          <a:p>
            <a:r>
              <a:rPr lang="es-VE" smtClean="0"/>
              <a:t>Miguel Zabala Q., misionero</a:t>
            </a:r>
            <a:endParaRPr lang="es-VE"/>
          </a:p>
        </p:txBody>
      </p:sp>
      <p:sp>
        <p:nvSpPr>
          <p:cNvPr id="5" name="Slide Number Placeholder 4"/>
          <p:cNvSpPr>
            <a:spLocks noGrp="1"/>
          </p:cNvSpPr>
          <p:nvPr>
            <p:ph type="sldNum" sz="quarter" idx="12"/>
          </p:nvPr>
        </p:nvSpPr>
        <p:spPr/>
        <p:txBody>
          <a:bodyPr/>
          <a:lstStyle/>
          <a:p>
            <a:fld id="{545B5898-B2D9-49A4-A901-AD041C7057D5}" type="slidenum">
              <a:rPr lang="es-VE" smtClean="0"/>
              <a:t>‹Nº›</a:t>
            </a:fld>
            <a:endParaRPr lang="es-VE"/>
          </a:p>
        </p:txBody>
      </p:sp>
    </p:spTree>
    <p:extLst>
      <p:ext uri="{BB962C8B-B14F-4D97-AF65-F5344CB8AC3E}">
        <p14:creationId xmlns:p14="http://schemas.microsoft.com/office/powerpoint/2010/main" val="386587358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533D918-5C6C-463D-9186-C76ADDEF75FA}" type="datetime1">
              <a:rPr lang="es-VE" smtClean="0"/>
              <a:t>19/04/2014</a:t>
            </a:fld>
            <a:endParaRPr lang="es-VE"/>
          </a:p>
        </p:txBody>
      </p:sp>
      <p:sp>
        <p:nvSpPr>
          <p:cNvPr id="5" name="Footer Placeholder 4"/>
          <p:cNvSpPr>
            <a:spLocks noGrp="1"/>
          </p:cNvSpPr>
          <p:nvPr>
            <p:ph type="ftr" sz="quarter" idx="11"/>
          </p:nvPr>
        </p:nvSpPr>
        <p:spPr/>
        <p:txBody>
          <a:bodyPr/>
          <a:lstStyle/>
          <a:p>
            <a:r>
              <a:rPr lang="es-VE" smtClean="0"/>
              <a:t>Miguel Zabala Q., misionero</a:t>
            </a:r>
            <a:endParaRPr lang="es-VE"/>
          </a:p>
        </p:txBody>
      </p:sp>
      <p:sp>
        <p:nvSpPr>
          <p:cNvPr id="6" name="Slide Number Placeholder 5"/>
          <p:cNvSpPr>
            <a:spLocks noGrp="1"/>
          </p:cNvSpPr>
          <p:nvPr>
            <p:ph type="sldNum" sz="quarter" idx="12"/>
          </p:nvPr>
        </p:nvSpPr>
        <p:spPr/>
        <p:txBody>
          <a:bodyPr/>
          <a:lstStyle/>
          <a:p>
            <a:fld id="{545B5898-B2D9-49A4-A901-AD041C7057D5}" type="slidenum">
              <a:rPr lang="es-VE" smtClean="0"/>
              <a:t>‹Nº›</a:t>
            </a:fld>
            <a:endParaRPr lang="es-VE"/>
          </a:p>
        </p:txBody>
      </p:sp>
    </p:spTree>
    <p:extLst>
      <p:ext uri="{BB962C8B-B14F-4D97-AF65-F5344CB8AC3E}">
        <p14:creationId xmlns:p14="http://schemas.microsoft.com/office/powerpoint/2010/main" val="3322974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9562DF7D-7A39-4479-9C54-5DA6743D45A1}" type="datetime1">
              <a:rPr lang="es-VE" smtClean="0"/>
              <a:t>19/04/2014</a:t>
            </a:fld>
            <a:endParaRPr lang="es-VE"/>
          </a:p>
        </p:txBody>
      </p:sp>
      <p:sp>
        <p:nvSpPr>
          <p:cNvPr id="5" name="Footer Placeholder 4"/>
          <p:cNvSpPr>
            <a:spLocks noGrp="1"/>
          </p:cNvSpPr>
          <p:nvPr>
            <p:ph type="ftr" sz="quarter" idx="11"/>
          </p:nvPr>
        </p:nvSpPr>
        <p:spPr>
          <a:xfrm>
            <a:off x="594360" y="381001"/>
            <a:ext cx="4830656" cy="365125"/>
          </a:xfrm>
        </p:spPr>
        <p:txBody>
          <a:bodyPr/>
          <a:lstStyle/>
          <a:p>
            <a:r>
              <a:rPr lang="es-VE" smtClean="0"/>
              <a:t>Miguel Zabala Q., misionero</a:t>
            </a:r>
            <a:endParaRPr lang="es-VE"/>
          </a:p>
        </p:txBody>
      </p:sp>
      <p:sp>
        <p:nvSpPr>
          <p:cNvPr id="6" name="Slide Number Placeholder 5"/>
          <p:cNvSpPr>
            <a:spLocks noGrp="1"/>
          </p:cNvSpPr>
          <p:nvPr>
            <p:ph type="sldNum" sz="quarter" idx="12"/>
          </p:nvPr>
        </p:nvSpPr>
        <p:spPr>
          <a:xfrm>
            <a:off x="7882466" y="381001"/>
            <a:ext cx="667174" cy="365125"/>
          </a:xfrm>
        </p:spPr>
        <p:txBody>
          <a:bodyPr/>
          <a:lstStyle/>
          <a:p>
            <a:fld id="{545B5898-B2D9-49A4-A901-AD041C7057D5}" type="slidenum">
              <a:rPr lang="es-VE" smtClean="0"/>
              <a:t>‹Nº›</a:t>
            </a:fld>
            <a:endParaRPr lang="es-VE"/>
          </a:p>
        </p:txBody>
      </p:sp>
    </p:spTree>
    <p:extLst>
      <p:ext uri="{BB962C8B-B14F-4D97-AF65-F5344CB8AC3E}">
        <p14:creationId xmlns:p14="http://schemas.microsoft.com/office/powerpoint/2010/main" val="2244559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523FB72-7F5F-42F1-970B-0983491732A8}" type="datetime1">
              <a:rPr lang="es-VE" smtClean="0"/>
              <a:t>19/04/2014</a:t>
            </a:fld>
            <a:endParaRPr lang="es-VE"/>
          </a:p>
        </p:txBody>
      </p:sp>
      <p:sp>
        <p:nvSpPr>
          <p:cNvPr id="5" name="Footer Placeholder 4"/>
          <p:cNvSpPr>
            <a:spLocks noGrp="1"/>
          </p:cNvSpPr>
          <p:nvPr>
            <p:ph type="ftr" sz="quarter" idx="11"/>
          </p:nvPr>
        </p:nvSpPr>
        <p:spPr/>
        <p:txBody>
          <a:bodyPr/>
          <a:lstStyle/>
          <a:p>
            <a:r>
              <a:rPr lang="es-VE" smtClean="0"/>
              <a:t>Miguel Zabala Q., misionero</a:t>
            </a:r>
            <a:endParaRPr lang="es-VE"/>
          </a:p>
        </p:txBody>
      </p:sp>
      <p:sp>
        <p:nvSpPr>
          <p:cNvPr id="6" name="Slide Number Placeholder 5"/>
          <p:cNvSpPr>
            <a:spLocks noGrp="1"/>
          </p:cNvSpPr>
          <p:nvPr>
            <p:ph type="sldNum" sz="quarter" idx="12"/>
          </p:nvPr>
        </p:nvSpPr>
        <p:spPr/>
        <p:txBody>
          <a:bodyPr/>
          <a:lstStyle/>
          <a:p>
            <a:fld id="{545B5898-B2D9-49A4-A901-AD041C7057D5}" type="slidenum">
              <a:rPr lang="es-VE" smtClean="0"/>
              <a:t>‹Nº›</a:t>
            </a:fld>
            <a:endParaRPr lang="es-VE"/>
          </a:p>
        </p:txBody>
      </p:sp>
    </p:spTree>
    <p:extLst>
      <p:ext uri="{BB962C8B-B14F-4D97-AF65-F5344CB8AC3E}">
        <p14:creationId xmlns:p14="http://schemas.microsoft.com/office/powerpoint/2010/main" val="576748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F11AC378-80BF-4B7C-B7E0-585D08CDFF2A}" type="datetime1">
              <a:rPr lang="es-VE" smtClean="0"/>
              <a:t>19/04/2014</a:t>
            </a:fld>
            <a:endParaRPr lang="es-VE"/>
          </a:p>
        </p:txBody>
      </p:sp>
      <p:sp>
        <p:nvSpPr>
          <p:cNvPr id="5" name="Footer Placeholder 4"/>
          <p:cNvSpPr>
            <a:spLocks noGrp="1"/>
          </p:cNvSpPr>
          <p:nvPr>
            <p:ph type="ftr" sz="quarter" idx="11"/>
          </p:nvPr>
        </p:nvSpPr>
        <p:spPr>
          <a:xfrm>
            <a:off x="594360" y="381001"/>
            <a:ext cx="4830656" cy="365125"/>
          </a:xfrm>
        </p:spPr>
        <p:txBody>
          <a:bodyPr/>
          <a:lstStyle/>
          <a:p>
            <a:r>
              <a:rPr lang="es-VE" smtClean="0"/>
              <a:t>Miguel Zabala Q., misionero</a:t>
            </a:r>
            <a:endParaRPr lang="es-VE"/>
          </a:p>
        </p:txBody>
      </p:sp>
      <p:sp>
        <p:nvSpPr>
          <p:cNvPr id="6" name="Slide Number Placeholder 5"/>
          <p:cNvSpPr>
            <a:spLocks noGrp="1"/>
          </p:cNvSpPr>
          <p:nvPr>
            <p:ph type="sldNum" sz="quarter" idx="12"/>
          </p:nvPr>
        </p:nvSpPr>
        <p:spPr>
          <a:xfrm>
            <a:off x="7882466" y="381001"/>
            <a:ext cx="667173" cy="365125"/>
          </a:xfrm>
        </p:spPr>
        <p:txBody>
          <a:bodyPr/>
          <a:lstStyle/>
          <a:p>
            <a:fld id="{545B5898-B2D9-49A4-A901-AD041C7057D5}" type="slidenum">
              <a:rPr lang="es-VE" smtClean="0"/>
              <a:t>‹Nº›</a:t>
            </a:fld>
            <a:endParaRPr lang="es-VE"/>
          </a:p>
        </p:txBody>
      </p:sp>
    </p:spTree>
    <p:extLst>
      <p:ext uri="{BB962C8B-B14F-4D97-AF65-F5344CB8AC3E}">
        <p14:creationId xmlns:p14="http://schemas.microsoft.com/office/powerpoint/2010/main" val="3504475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18D0404-C939-4FF4-9C0C-3F3C7C50407F}" type="datetime1">
              <a:rPr lang="es-VE" smtClean="0"/>
              <a:t>19/04/2014</a:t>
            </a:fld>
            <a:endParaRPr lang="es-VE"/>
          </a:p>
        </p:txBody>
      </p:sp>
      <p:sp>
        <p:nvSpPr>
          <p:cNvPr id="6" name="Footer Placeholder 5"/>
          <p:cNvSpPr>
            <a:spLocks noGrp="1"/>
          </p:cNvSpPr>
          <p:nvPr>
            <p:ph type="ftr" sz="quarter" idx="11"/>
          </p:nvPr>
        </p:nvSpPr>
        <p:spPr/>
        <p:txBody>
          <a:bodyPr/>
          <a:lstStyle/>
          <a:p>
            <a:r>
              <a:rPr lang="es-VE" smtClean="0"/>
              <a:t>Miguel Zabala Q., misionero</a:t>
            </a:r>
            <a:endParaRPr lang="es-VE"/>
          </a:p>
        </p:txBody>
      </p:sp>
      <p:sp>
        <p:nvSpPr>
          <p:cNvPr id="7" name="Slide Number Placeholder 6"/>
          <p:cNvSpPr>
            <a:spLocks noGrp="1"/>
          </p:cNvSpPr>
          <p:nvPr>
            <p:ph type="sldNum" sz="quarter" idx="12"/>
          </p:nvPr>
        </p:nvSpPr>
        <p:spPr/>
        <p:txBody>
          <a:bodyPr/>
          <a:lstStyle/>
          <a:p>
            <a:fld id="{545B5898-B2D9-49A4-A901-AD041C7057D5}" type="slidenum">
              <a:rPr lang="es-VE" smtClean="0"/>
              <a:t>‹Nº›</a:t>
            </a:fld>
            <a:endParaRPr lang="es-VE"/>
          </a:p>
        </p:txBody>
      </p:sp>
    </p:spTree>
    <p:extLst>
      <p:ext uri="{BB962C8B-B14F-4D97-AF65-F5344CB8AC3E}">
        <p14:creationId xmlns:p14="http://schemas.microsoft.com/office/powerpoint/2010/main" val="647601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594359" y="3132667"/>
            <a:ext cx="3910579" cy="31309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2098" y="3132667"/>
            <a:ext cx="3907541" cy="31309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A15EE44-41B8-4F69-81DC-DB2940BBE525}" type="datetime1">
              <a:rPr lang="es-VE" smtClean="0"/>
              <a:t>19/04/2014</a:t>
            </a:fld>
            <a:endParaRPr lang="es-VE"/>
          </a:p>
        </p:txBody>
      </p:sp>
      <p:sp>
        <p:nvSpPr>
          <p:cNvPr id="8" name="Footer Placeholder 7"/>
          <p:cNvSpPr>
            <a:spLocks noGrp="1"/>
          </p:cNvSpPr>
          <p:nvPr>
            <p:ph type="ftr" sz="quarter" idx="11"/>
          </p:nvPr>
        </p:nvSpPr>
        <p:spPr/>
        <p:txBody>
          <a:bodyPr/>
          <a:lstStyle/>
          <a:p>
            <a:r>
              <a:rPr lang="es-VE" smtClean="0"/>
              <a:t>Miguel Zabala Q., misionero</a:t>
            </a:r>
            <a:endParaRPr lang="es-VE"/>
          </a:p>
        </p:txBody>
      </p:sp>
      <p:sp>
        <p:nvSpPr>
          <p:cNvPr id="9" name="Slide Number Placeholder 8"/>
          <p:cNvSpPr>
            <a:spLocks noGrp="1"/>
          </p:cNvSpPr>
          <p:nvPr>
            <p:ph type="sldNum" sz="quarter" idx="12"/>
          </p:nvPr>
        </p:nvSpPr>
        <p:spPr/>
        <p:txBody>
          <a:bodyPr/>
          <a:lstStyle/>
          <a:p>
            <a:fld id="{545B5898-B2D9-49A4-A901-AD041C7057D5}" type="slidenum">
              <a:rPr lang="es-VE" smtClean="0"/>
              <a:t>‹Nº›</a:t>
            </a:fld>
            <a:endParaRPr lang="es-VE"/>
          </a:p>
        </p:txBody>
      </p:sp>
    </p:spTree>
    <p:extLst>
      <p:ext uri="{BB962C8B-B14F-4D97-AF65-F5344CB8AC3E}">
        <p14:creationId xmlns:p14="http://schemas.microsoft.com/office/powerpoint/2010/main" val="701369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0EB1B6D-A668-41D6-9E99-790EF91918AC}" type="datetime1">
              <a:rPr lang="es-VE" smtClean="0"/>
              <a:t>19/04/2014</a:t>
            </a:fld>
            <a:endParaRPr lang="es-VE"/>
          </a:p>
        </p:txBody>
      </p:sp>
      <p:sp>
        <p:nvSpPr>
          <p:cNvPr id="4" name="Footer Placeholder 3"/>
          <p:cNvSpPr>
            <a:spLocks noGrp="1"/>
          </p:cNvSpPr>
          <p:nvPr>
            <p:ph type="ftr" sz="quarter" idx="11"/>
          </p:nvPr>
        </p:nvSpPr>
        <p:spPr/>
        <p:txBody>
          <a:bodyPr/>
          <a:lstStyle/>
          <a:p>
            <a:r>
              <a:rPr lang="es-VE" smtClean="0"/>
              <a:t>Miguel Zabala Q., misionero</a:t>
            </a:r>
            <a:endParaRPr lang="es-VE"/>
          </a:p>
        </p:txBody>
      </p:sp>
      <p:sp>
        <p:nvSpPr>
          <p:cNvPr id="5" name="Slide Number Placeholder 4"/>
          <p:cNvSpPr>
            <a:spLocks noGrp="1"/>
          </p:cNvSpPr>
          <p:nvPr>
            <p:ph type="sldNum" sz="quarter" idx="12"/>
          </p:nvPr>
        </p:nvSpPr>
        <p:spPr/>
        <p:txBody>
          <a:bodyPr/>
          <a:lstStyle/>
          <a:p>
            <a:fld id="{545B5898-B2D9-49A4-A901-AD041C7057D5}" type="slidenum">
              <a:rPr lang="es-VE" smtClean="0"/>
              <a:t>‹Nº›</a:t>
            </a:fld>
            <a:endParaRPr lang="es-VE"/>
          </a:p>
        </p:txBody>
      </p:sp>
    </p:spTree>
    <p:extLst>
      <p:ext uri="{BB962C8B-B14F-4D97-AF65-F5344CB8AC3E}">
        <p14:creationId xmlns:p14="http://schemas.microsoft.com/office/powerpoint/2010/main" val="1571263994"/>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3B926-9315-4069-971F-9384B848FE9D}" type="datetime1">
              <a:rPr lang="es-VE" smtClean="0"/>
              <a:t>19/04/2014</a:t>
            </a:fld>
            <a:endParaRPr lang="es-VE"/>
          </a:p>
        </p:txBody>
      </p:sp>
      <p:sp>
        <p:nvSpPr>
          <p:cNvPr id="3" name="Footer Placeholder 2"/>
          <p:cNvSpPr>
            <a:spLocks noGrp="1"/>
          </p:cNvSpPr>
          <p:nvPr>
            <p:ph type="ftr" sz="quarter" idx="11"/>
          </p:nvPr>
        </p:nvSpPr>
        <p:spPr/>
        <p:txBody>
          <a:bodyPr/>
          <a:lstStyle/>
          <a:p>
            <a:r>
              <a:rPr lang="es-VE" smtClean="0"/>
              <a:t>Miguel Zabala Q., misionero</a:t>
            </a:r>
            <a:endParaRPr lang="es-VE"/>
          </a:p>
        </p:txBody>
      </p:sp>
      <p:sp>
        <p:nvSpPr>
          <p:cNvPr id="4" name="Slide Number Placeholder 3"/>
          <p:cNvSpPr>
            <a:spLocks noGrp="1"/>
          </p:cNvSpPr>
          <p:nvPr>
            <p:ph type="sldNum" sz="quarter" idx="12"/>
          </p:nvPr>
        </p:nvSpPr>
        <p:spPr/>
        <p:txBody>
          <a:bodyPr/>
          <a:lstStyle/>
          <a:p>
            <a:fld id="{545B5898-B2D9-49A4-A901-AD041C7057D5}" type="slidenum">
              <a:rPr lang="es-VE" smtClean="0"/>
              <a:t>‹Nº›</a:t>
            </a:fld>
            <a:endParaRPr lang="es-VE"/>
          </a:p>
        </p:txBody>
      </p:sp>
    </p:spTree>
    <p:extLst>
      <p:ext uri="{BB962C8B-B14F-4D97-AF65-F5344CB8AC3E}">
        <p14:creationId xmlns:p14="http://schemas.microsoft.com/office/powerpoint/2010/main" val="2001249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B764CC8-FB52-4C0A-98DF-A42FC23118DD}" type="datetime1">
              <a:rPr lang="es-VE" smtClean="0"/>
              <a:t>19/04/2014</a:t>
            </a:fld>
            <a:endParaRPr lang="es-VE"/>
          </a:p>
        </p:txBody>
      </p:sp>
      <p:sp>
        <p:nvSpPr>
          <p:cNvPr id="6" name="Footer Placeholder 5"/>
          <p:cNvSpPr>
            <a:spLocks noGrp="1"/>
          </p:cNvSpPr>
          <p:nvPr>
            <p:ph type="ftr" sz="quarter" idx="11"/>
          </p:nvPr>
        </p:nvSpPr>
        <p:spPr/>
        <p:txBody>
          <a:bodyPr/>
          <a:lstStyle/>
          <a:p>
            <a:r>
              <a:rPr lang="es-VE" smtClean="0"/>
              <a:t>Miguel Zabala Q., misionero</a:t>
            </a:r>
            <a:endParaRPr lang="es-VE"/>
          </a:p>
        </p:txBody>
      </p:sp>
      <p:sp>
        <p:nvSpPr>
          <p:cNvPr id="7" name="Slide Number Placeholder 6"/>
          <p:cNvSpPr>
            <a:spLocks noGrp="1"/>
          </p:cNvSpPr>
          <p:nvPr>
            <p:ph type="sldNum" sz="quarter" idx="12"/>
          </p:nvPr>
        </p:nvSpPr>
        <p:spPr/>
        <p:txBody>
          <a:bodyPr/>
          <a:lstStyle/>
          <a:p>
            <a:fld id="{545B5898-B2D9-49A4-A901-AD041C7057D5}" type="slidenum">
              <a:rPr lang="es-VE" smtClean="0"/>
              <a:t>‹Nº›</a:t>
            </a:fld>
            <a:endParaRPr lang="es-VE"/>
          </a:p>
        </p:txBody>
      </p:sp>
    </p:spTree>
    <p:extLst>
      <p:ext uri="{BB962C8B-B14F-4D97-AF65-F5344CB8AC3E}">
        <p14:creationId xmlns:p14="http://schemas.microsoft.com/office/powerpoint/2010/main" val="2730122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DB2661E-4564-4136-B078-79BE046D2C6E}" type="datetime1">
              <a:rPr lang="es-VE" smtClean="0"/>
              <a:t>19/04/2014</a:t>
            </a:fld>
            <a:endParaRPr lang="es-VE"/>
          </a:p>
        </p:txBody>
      </p:sp>
      <p:sp>
        <p:nvSpPr>
          <p:cNvPr id="6" name="Footer Placeholder 5"/>
          <p:cNvSpPr>
            <a:spLocks noGrp="1"/>
          </p:cNvSpPr>
          <p:nvPr>
            <p:ph type="ftr" sz="quarter" idx="11"/>
          </p:nvPr>
        </p:nvSpPr>
        <p:spPr/>
        <p:txBody>
          <a:bodyPr/>
          <a:lstStyle/>
          <a:p>
            <a:r>
              <a:rPr lang="es-VE" smtClean="0"/>
              <a:t>Miguel Zabala Q., misionero</a:t>
            </a:r>
            <a:endParaRPr lang="es-VE"/>
          </a:p>
        </p:txBody>
      </p:sp>
      <p:sp>
        <p:nvSpPr>
          <p:cNvPr id="7" name="Slide Number Placeholder 6"/>
          <p:cNvSpPr>
            <a:spLocks noGrp="1"/>
          </p:cNvSpPr>
          <p:nvPr>
            <p:ph type="sldNum" sz="quarter" idx="12"/>
          </p:nvPr>
        </p:nvSpPr>
        <p:spPr/>
        <p:txBody>
          <a:bodyPr/>
          <a:lstStyle/>
          <a:p>
            <a:fld id="{545B5898-B2D9-49A4-A901-AD041C7057D5}" type="slidenum">
              <a:rPr lang="es-VE" smtClean="0"/>
              <a:t>‹Nº›</a:t>
            </a:fld>
            <a:endParaRPr lang="es-VE"/>
          </a:p>
        </p:txBody>
      </p:sp>
    </p:spTree>
    <p:extLst>
      <p:ext uri="{BB962C8B-B14F-4D97-AF65-F5344CB8AC3E}">
        <p14:creationId xmlns:p14="http://schemas.microsoft.com/office/powerpoint/2010/main" val="52532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0EB1B6D-A668-41D6-9E99-790EF91918AC}" type="datetime1">
              <a:rPr lang="es-VE" smtClean="0"/>
              <a:t>19/04/2014</a:t>
            </a:fld>
            <a:endParaRPr lang="es-VE"/>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s-VE" smtClean="0"/>
              <a:t>Miguel Zabala Q., misionero</a:t>
            </a:r>
            <a:endParaRPr lang="es-VE"/>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45B5898-B2D9-49A4-A901-AD041C7057D5}" type="slidenum">
              <a:rPr lang="es-VE" smtClean="0"/>
              <a:t>‹Nº›</a:t>
            </a:fld>
            <a:endParaRPr lang="es-VE"/>
          </a:p>
        </p:txBody>
      </p:sp>
    </p:spTree>
    <p:extLst>
      <p:ext uri="{BB962C8B-B14F-4D97-AF65-F5344CB8AC3E}">
        <p14:creationId xmlns:p14="http://schemas.microsoft.com/office/powerpoint/2010/main" val="351779295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31743"/>
            <a:ext cx="5339361" cy="6889743"/>
          </a:xfrm>
          <a:prstGeom prst="rect">
            <a:avLst/>
          </a:prstGeom>
        </p:spPr>
      </p:pic>
      <p:sp>
        <p:nvSpPr>
          <p:cNvPr id="4" name="3 CuadroTexto"/>
          <p:cNvSpPr txBox="1"/>
          <p:nvPr/>
        </p:nvSpPr>
        <p:spPr>
          <a:xfrm>
            <a:off x="683568" y="116632"/>
            <a:ext cx="6984776" cy="1107996"/>
          </a:xfrm>
          <a:prstGeom prst="rect">
            <a:avLst/>
          </a:prstGeom>
          <a:noFill/>
        </p:spPr>
        <p:txBody>
          <a:bodyPr wrap="square" rtlCol="0">
            <a:spAutoFit/>
          </a:bodyPr>
          <a:lstStyle/>
          <a:p>
            <a:r>
              <a:rPr lang="es-ES" sz="6600" dirty="0" smtClean="0">
                <a:solidFill>
                  <a:schemeClr val="bg1">
                    <a:lumMod val="85000"/>
                  </a:schemeClr>
                </a:solidFill>
                <a:latin typeface="Agency FB" panose="020B0503020202020204" pitchFamily="34" charset="0"/>
              </a:rPr>
              <a:t>Guerra Espiritual                                                                                                                                                                                                                      </a:t>
            </a:r>
            <a:endParaRPr lang="es-VE" sz="6600" dirty="0">
              <a:solidFill>
                <a:schemeClr val="bg1">
                  <a:lumMod val="85000"/>
                </a:schemeClr>
              </a:solidFill>
              <a:latin typeface="Agency FB" panose="020B0503020202020204" pitchFamily="34" charset="0"/>
            </a:endParaRPr>
          </a:p>
        </p:txBody>
      </p:sp>
      <p:sp>
        <p:nvSpPr>
          <p:cNvPr id="5" name="4 CuadroTexto"/>
          <p:cNvSpPr txBox="1"/>
          <p:nvPr/>
        </p:nvSpPr>
        <p:spPr>
          <a:xfrm>
            <a:off x="5339361" y="1229344"/>
            <a:ext cx="3600400" cy="4524315"/>
          </a:xfrm>
          <a:prstGeom prst="rect">
            <a:avLst/>
          </a:prstGeom>
          <a:noFill/>
        </p:spPr>
        <p:txBody>
          <a:bodyPr wrap="square" rtlCol="0">
            <a:spAutoFit/>
          </a:bodyPr>
          <a:lstStyle/>
          <a:p>
            <a:pPr algn="ctr"/>
            <a:r>
              <a:rPr lang="es-ES" sz="3200" b="1" dirty="0" smtClean="0">
                <a:solidFill>
                  <a:schemeClr val="tx1">
                    <a:lumMod val="95000"/>
                    <a:lumOff val="5000"/>
                  </a:schemeClr>
                </a:solidFill>
                <a:latin typeface="Aparajita" panose="020B0604020202020204" pitchFamily="34" charset="0"/>
                <a:cs typeface="Aparajita" panose="020B0604020202020204" pitchFamily="34" charset="0"/>
              </a:rPr>
              <a:t>                                                                                                 “Mira que te he puesto</a:t>
            </a:r>
          </a:p>
          <a:p>
            <a:pPr algn="ctr"/>
            <a:r>
              <a:rPr lang="es-ES" sz="3200" b="1" dirty="0" smtClean="0">
                <a:solidFill>
                  <a:schemeClr val="tx1">
                    <a:lumMod val="95000"/>
                    <a:lumOff val="5000"/>
                  </a:schemeClr>
                </a:solidFill>
                <a:latin typeface="Aparajita" panose="020B0604020202020204" pitchFamily="34" charset="0"/>
                <a:cs typeface="Aparajita" panose="020B0604020202020204" pitchFamily="34" charset="0"/>
              </a:rPr>
              <a:t>En este día sobre naciones y sobre reinos, para arrancar y para destruir, para  arruinar y para derribar, para edificar y para plantar.</a:t>
            </a:r>
          </a:p>
          <a:p>
            <a:pPr algn="ctr"/>
            <a:r>
              <a:rPr lang="es-ES" sz="3200" b="1" dirty="0" smtClean="0">
                <a:solidFill>
                  <a:schemeClr val="tx1">
                    <a:lumMod val="95000"/>
                    <a:lumOff val="5000"/>
                  </a:schemeClr>
                </a:solidFill>
                <a:latin typeface="Aparajita" panose="020B0604020202020204" pitchFamily="34" charset="0"/>
                <a:cs typeface="Aparajita" panose="020B0604020202020204" pitchFamily="34" charset="0"/>
              </a:rPr>
              <a:t>Jeremías 1:10</a:t>
            </a:r>
            <a:endParaRPr lang="es-VE" sz="3200" b="1" dirty="0">
              <a:solidFill>
                <a:schemeClr val="tx1">
                  <a:lumMod val="95000"/>
                  <a:lumOff val="5000"/>
                </a:schemeClr>
              </a:solidFill>
              <a:latin typeface="Aparajita" panose="020B0604020202020204" pitchFamily="34" charset="0"/>
              <a:cs typeface="Aparajita" panose="020B0604020202020204" pitchFamily="34" charset="0"/>
            </a:endParaRPr>
          </a:p>
        </p:txBody>
      </p:sp>
      <p:sp>
        <p:nvSpPr>
          <p:cNvPr id="2" name="1 CuadroTexto"/>
          <p:cNvSpPr txBox="1"/>
          <p:nvPr/>
        </p:nvSpPr>
        <p:spPr>
          <a:xfrm>
            <a:off x="0" y="1477097"/>
            <a:ext cx="3419872" cy="584775"/>
          </a:xfrm>
          <a:prstGeom prst="rect">
            <a:avLst/>
          </a:prstGeom>
          <a:noFill/>
        </p:spPr>
        <p:txBody>
          <a:bodyPr wrap="square" rtlCol="0">
            <a:spAutoFit/>
          </a:bodyPr>
          <a:lstStyle/>
          <a:p>
            <a:r>
              <a:rPr lang="es-CL" sz="3200" dirty="0" smtClean="0">
                <a:latin typeface="Brush Script MT" pitchFamily="66" charset="0"/>
              </a:rPr>
              <a:t>Jesús Nuestro Refugio</a:t>
            </a:r>
            <a:endParaRPr lang="es-CL" sz="3200" dirty="0">
              <a:latin typeface="Brush Script MT" pitchFamily="66" charset="0"/>
            </a:endParaRPr>
          </a:p>
        </p:txBody>
      </p:sp>
      <p:sp>
        <p:nvSpPr>
          <p:cNvPr id="3" name="2 CuadroTexto"/>
          <p:cNvSpPr txBox="1"/>
          <p:nvPr/>
        </p:nvSpPr>
        <p:spPr>
          <a:xfrm>
            <a:off x="1414417" y="5586977"/>
            <a:ext cx="3816424" cy="584775"/>
          </a:xfrm>
          <a:prstGeom prst="rect">
            <a:avLst/>
          </a:prstGeom>
          <a:noFill/>
        </p:spPr>
        <p:txBody>
          <a:bodyPr wrap="square" rtlCol="0">
            <a:spAutoFit/>
          </a:bodyPr>
          <a:lstStyle/>
          <a:p>
            <a:r>
              <a:rPr lang="es-CL" sz="3200" b="1" dirty="0" smtClean="0">
                <a:latin typeface="Brush Script MT" pitchFamily="66" charset="0"/>
              </a:rPr>
              <a:t>Ministerio de Restauración</a:t>
            </a:r>
            <a:endParaRPr lang="es-CL" sz="3200" b="1" dirty="0">
              <a:latin typeface="Brush Script MT" pitchFamily="66" charset="0"/>
            </a:endParaRPr>
          </a:p>
        </p:txBody>
      </p:sp>
    </p:spTree>
    <p:extLst>
      <p:ext uri="{BB962C8B-B14F-4D97-AF65-F5344CB8AC3E}">
        <p14:creationId xmlns:p14="http://schemas.microsoft.com/office/powerpoint/2010/main" val="594611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91072" y="822777"/>
            <a:ext cx="8352928" cy="369332"/>
          </a:xfrm>
          <a:prstGeom prst="rect">
            <a:avLst/>
          </a:prstGeom>
          <a:noFill/>
        </p:spPr>
        <p:txBody>
          <a:bodyPr wrap="square" rtlCol="0">
            <a:spAutoFit/>
          </a:bodyPr>
          <a:lstStyle/>
          <a:p>
            <a:r>
              <a:rPr lang="es-ES" b="1" i="1" dirty="0" smtClean="0"/>
              <a:t>ORGANIZACIÓN DE LAS FUERZAS DEMONÍACAS</a:t>
            </a:r>
          </a:p>
        </p:txBody>
      </p:sp>
      <p:sp>
        <p:nvSpPr>
          <p:cNvPr id="9" name="8 CuadroTexto"/>
          <p:cNvSpPr txBox="1"/>
          <p:nvPr/>
        </p:nvSpPr>
        <p:spPr>
          <a:xfrm>
            <a:off x="539552" y="1268760"/>
            <a:ext cx="8352928" cy="646331"/>
          </a:xfrm>
          <a:prstGeom prst="rect">
            <a:avLst/>
          </a:prstGeom>
          <a:noFill/>
        </p:spPr>
        <p:txBody>
          <a:bodyPr wrap="square" rtlCol="0">
            <a:spAutoFit/>
          </a:bodyPr>
          <a:lstStyle/>
          <a:p>
            <a:pPr marL="285750" indent="-285750">
              <a:buFont typeface="Arial" pitchFamily="34" charset="0"/>
              <a:buChar char="•"/>
            </a:pPr>
            <a:r>
              <a:rPr lang="es-ES" b="1" i="1" dirty="0" smtClean="0"/>
              <a:t>Dios organizó Sus fuerzas angélicas según (Col. 1:16).</a:t>
            </a:r>
          </a:p>
          <a:p>
            <a:pPr marL="285750" indent="-285750">
              <a:buFont typeface="Arial" pitchFamily="34" charset="0"/>
              <a:buChar char="•"/>
            </a:pPr>
            <a:r>
              <a:rPr lang="es-ES" b="1" i="1" dirty="0" smtClean="0"/>
              <a:t>Satanás organizó sus fuerzas imitando a Dios (Ef. 6:12)</a:t>
            </a:r>
          </a:p>
        </p:txBody>
      </p:sp>
      <p:sp>
        <p:nvSpPr>
          <p:cNvPr id="5" name="4 Marcador de número de diapositiva"/>
          <p:cNvSpPr>
            <a:spLocks noGrp="1"/>
          </p:cNvSpPr>
          <p:nvPr>
            <p:ph type="sldNum" sz="quarter" idx="12"/>
          </p:nvPr>
        </p:nvSpPr>
        <p:spPr/>
        <p:txBody>
          <a:bodyPr/>
          <a:lstStyle/>
          <a:p>
            <a:fld id="{545B5898-B2D9-49A4-A901-AD041C7057D5}" type="slidenum">
              <a:rPr lang="es-VE" smtClean="0"/>
              <a:t>10</a:t>
            </a:fld>
            <a:endParaRPr lang="es-VE"/>
          </a:p>
        </p:txBody>
      </p:sp>
      <p:sp>
        <p:nvSpPr>
          <p:cNvPr id="52" name="4 CuadroTexto"/>
          <p:cNvSpPr txBox="1"/>
          <p:nvPr/>
        </p:nvSpPr>
        <p:spPr>
          <a:xfrm>
            <a:off x="196712" y="1923078"/>
            <a:ext cx="8352928" cy="1461939"/>
          </a:xfrm>
          <a:prstGeom prst="rect">
            <a:avLst/>
          </a:prstGeom>
          <a:noFill/>
        </p:spPr>
        <p:txBody>
          <a:bodyPr wrap="square" rtlCol="0">
            <a:spAutoFit/>
          </a:bodyPr>
          <a:lstStyle/>
          <a:p>
            <a:pPr>
              <a:buClr>
                <a:srgbClr val="FFFF00"/>
              </a:buClr>
            </a:pPr>
            <a:r>
              <a:rPr lang="es-CR" sz="2000" b="1" i="1" u="sng" dirty="0" smtClean="0">
                <a:effectLst>
                  <a:outerShdw blurRad="38100" dist="38100" dir="2700000" algn="tl">
                    <a:srgbClr val="000000">
                      <a:alpha val="43137"/>
                    </a:srgbClr>
                  </a:outerShdw>
                </a:effectLst>
              </a:rPr>
              <a:t>Principado</a:t>
            </a:r>
          </a:p>
          <a:p>
            <a:pPr>
              <a:buClr>
                <a:srgbClr val="FFFF00"/>
              </a:buClr>
            </a:pPr>
            <a:endParaRPr lang="es-CR" sz="900" b="1" i="1" dirty="0" smtClean="0">
              <a:effectLst>
                <a:outerShdw blurRad="38100" dist="38100" dir="2700000" algn="tl">
                  <a:srgbClr val="000000">
                    <a:alpha val="43137"/>
                  </a:srgbClr>
                </a:outerShdw>
              </a:effectLst>
            </a:endParaRPr>
          </a:p>
          <a:p>
            <a:pPr marL="342900" indent="-342900">
              <a:buClr>
                <a:srgbClr val="FFFF00"/>
              </a:buClr>
              <a:buFont typeface="Arial" pitchFamily="34" charset="0"/>
              <a:buChar char="•"/>
            </a:pPr>
            <a:r>
              <a:rPr lang="es-CR" sz="2000" b="1" i="1" dirty="0" smtClean="0">
                <a:effectLst>
                  <a:outerShdw blurRad="38100" dist="38100" dir="2700000" algn="tl">
                    <a:srgbClr val="000000">
                      <a:alpha val="43137"/>
                    </a:srgbClr>
                  </a:outerShdw>
                </a:effectLst>
              </a:rPr>
              <a:t>De origen latino “el que conduce o guía un pueblo”. Es la máxima autoridad y gobierno en un estado monárquico. Los principados ejercen su dominio sobre una nación.</a:t>
            </a:r>
            <a:endParaRPr lang="es-CR" sz="2000" b="1" i="1" dirty="0">
              <a:effectLst>
                <a:outerShdw blurRad="38100" dist="38100" dir="2700000" algn="tl">
                  <a:srgbClr val="000000">
                    <a:alpha val="43137"/>
                  </a:srgbClr>
                </a:outerShdw>
              </a:effectLst>
            </a:endParaRPr>
          </a:p>
        </p:txBody>
      </p:sp>
      <p:sp>
        <p:nvSpPr>
          <p:cNvPr id="53" name="4 CuadroTexto"/>
          <p:cNvSpPr txBox="1"/>
          <p:nvPr/>
        </p:nvSpPr>
        <p:spPr>
          <a:xfrm>
            <a:off x="321457" y="3423052"/>
            <a:ext cx="8352928" cy="1461939"/>
          </a:xfrm>
          <a:prstGeom prst="rect">
            <a:avLst/>
          </a:prstGeom>
          <a:noFill/>
        </p:spPr>
        <p:txBody>
          <a:bodyPr wrap="square" rtlCol="0">
            <a:spAutoFit/>
          </a:bodyPr>
          <a:lstStyle/>
          <a:p>
            <a:pPr>
              <a:buClr>
                <a:srgbClr val="FFFF00"/>
              </a:buClr>
            </a:pPr>
            <a:r>
              <a:rPr lang="es-CR" sz="2000" b="1" i="1" u="sng" dirty="0" smtClean="0">
                <a:effectLst>
                  <a:outerShdw blurRad="38100" dist="38100" dir="2700000" algn="tl">
                    <a:srgbClr val="000000">
                      <a:alpha val="43137"/>
                    </a:srgbClr>
                  </a:outerShdw>
                </a:effectLst>
              </a:rPr>
              <a:t>Potestades</a:t>
            </a:r>
          </a:p>
          <a:p>
            <a:pPr>
              <a:buClr>
                <a:srgbClr val="FFFF00"/>
              </a:buClr>
            </a:pPr>
            <a:endParaRPr lang="es-CR" sz="900" b="1" i="1" dirty="0" smtClean="0">
              <a:effectLst>
                <a:outerShdw blurRad="38100" dist="38100" dir="2700000" algn="tl">
                  <a:srgbClr val="000000">
                    <a:alpha val="43137"/>
                  </a:srgbClr>
                </a:outerShdw>
              </a:effectLst>
            </a:endParaRPr>
          </a:p>
          <a:p>
            <a:pPr marL="342900" indent="-342900">
              <a:buClr>
                <a:srgbClr val="FFFF00"/>
              </a:buClr>
              <a:buFont typeface="Arial" pitchFamily="34" charset="0"/>
              <a:buChar char="•"/>
            </a:pPr>
            <a:r>
              <a:rPr lang="es-CR" sz="2000" b="1" i="1" dirty="0" smtClean="0">
                <a:effectLst>
                  <a:outerShdw blurRad="38100" dist="38100" dir="2700000" algn="tl">
                    <a:srgbClr val="000000">
                      <a:alpha val="43137"/>
                    </a:srgbClr>
                  </a:outerShdw>
                </a:effectLst>
              </a:rPr>
              <a:t>Tiene dominio sobre una jurisdicción amplia. controla las operaciones y actividades de un área bien determinada, dicho cargo fue encomendado por el poder real superior.</a:t>
            </a:r>
            <a:endParaRPr lang="es-CR" sz="2000" b="1" i="1" dirty="0">
              <a:effectLst>
                <a:outerShdw blurRad="38100" dist="38100" dir="2700000" algn="tl">
                  <a:srgbClr val="000000">
                    <a:alpha val="43137"/>
                  </a:srgbClr>
                </a:outerShdw>
              </a:effectLst>
            </a:endParaRPr>
          </a:p>
        </p:txBody>
      </p:sp>
      <p:sp>
        <p:nvSpPr>
          <p:cNvPr id="54" name="4 CuadroTexto"/>
          <p:cNvSpPr txBox="1"/>
          <p:nvPr/>
        </p:nvSpPr>
        <p:spPr>
          <a:xfrm>
            <a:off x="321457" y="4923026"/>
            <a:ext cx="8352928" cy="1461939"/>
          </a:xfrm>
          <a:prstGeom prst="rect">
            <a:avLst/>
          </a:prstGeom>
          <a:noFill/>
        </p:spPr>
        <p:txBody>
          <a:bodyPr wrap="square" rtlCol="0">
            <a:spAutoFit/>
          </a:bodyPr>
          <a:lstStyle/>
          <a:p>
            <a:pPr>
              <a:buClr>
                <a:srgbClr val="FFFF00"/>
              </a:buClr>
            </a:pPr>
            <a:r>
              <a:rPr lang="es-CR" sz="2000" b="1" i="1" u="sng" dirty="0" smtClean="0">
                <a:effectLst>
                  <a:outerShdw blurRad="38100" dist="38100" dir="2700000" algn="tl">
                    <a:srgbClr val="000000">
                      <a:alpha val="43137"/>
                    </a:srgbClr>
                  </a:outerShdw>
                </a:effectLst>
              </a:rPr>
              <a:t>Gobernadores de las tinieblas de este siglo</a:t>
            </a:r>
          </a:p>
          <a:p>
            <a:pPr>
              <a:buClr>
                <a:srgbClr val="FFFF00"/>
              </a:buClr>
            </a:pPr>
            <a:endParaRPr lang="es-CR" sz="900" b="1" i="1" dirty="0" smtClean="0">
              <a:effectLst>
                <a:outerShdw blurRad="38100" dist="38100" dir="2700000" algn="tl">
                  <a:srgbClr val="000000">
                    <a:alpha val="43137"/>
                  </a:srgbClr>
                </a:outerShdw>
              </a:effectLst>
            </a:endParaRPr>
          </a:p>
          <a:p>
            <a:pPr marL="342900" indent="-342900">
              <a:buClr>
                <a:srgbClr val="FFFF00"/>
              </a:buClr>
              <a:buFont typeface="Arial" pitchFamily="34" charset="0"/>
              <a:buChar char="•"/>
            </a:pPr>
            <a:r>
              <a:rPr lang="es-CR" sz="2000" b="1" i="1" dirty="0" smtClean="0">
                <a:effectLst>
                  <a:outerShdw blurRad="38100" dist="38100" dir="2700000" algn="tl">
                    <a:srgbClr val="000000">
                      <a:alpha val="43137"/>
                    </a:srgbClr>
                  </a:outerShdw>
                </a:effectLst>
              </a:rPr>
              <a:t>Gobierna una provincia, región o ciudad, es de jerarquía menor a la potestad. El ambiente donde ejerce su labor es bien restringido y obedece directivas de la potestad.</a:t>
            </a:r>
            <a:endParaRPr lang="es-CR" sz="20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10496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545B5898-B2D9-49A4-A901-AD041C7057D5}" type="slidenum">
              <a:rPr lang="es-VE" smtClean="0"/>
              <a:t>11</a:t>
            </a:fld>
            <a:endParaRPr lang="es-VE"/>
          </a:p>
        </p:txBody>
      </p:sp>
      <p:sp>
        <p:nvSpPr>
          <p:cNvPr id="52" name="4 CuadroTexto"/>
          <p:cNvSpPr txBox="1"/>
          <p:nvPr/>
        </p:nvSpPr>
        <p:spPr>
          <a:xfrm>
            <a:off x="196712" y="1052736"/>
            <a:ext cx="8352928" cy="1769715"/>
          </a:xfrm>
          <a:prstGeom prst="rect">
            <a:avLst/>
          </a:prstGeom>
          <a:noFill/>
        </p:spPr>
        <p:txBody>
          <a:bodyPr wrap="square" rtlCol="0">
            <a:spAutoFit/>
          </a:bodyPr>
          <a:lstStyle/>
          <a:p>
            <a:pPr>
              <a:buClr>
                <a:srgbClr val="FFFF00"/>
              </a:buClr>
            </a:pPr>
            <a:r>
              <a:rPr lang="es-CR" sz="2000" b="1" i="1" u="sng" dirty="0" smtClean="0">
                <a:effectLst>
                  <a:outerShdw blurRad="38100" dist="38100" dir="2700000" algn="tl">
                    <a:srgbClr val="000000">
                      <a:alpha val="43137"/>
                    </a:srgbClr>
                  </a:outerShdw>
                </a:effectLst>
              </a:rPr>
              <a:t>Huestes</a:t>
            </a:r>
          </a:p>
          <a:p>
            <a:pPr>
              <a:buClr>
                <a:srgbClr val="FFFF00"/>
              </a:buClr>
            </a:pPr>
            <a:endParaRPr lang="es-CR" sz="900" b="1" i="1" dirty="0" smtClean="0">
              <a:effectLst>
                <a:outerShdw blurRad="38100" dist="38100" dir="2700000" algn="tl">
                  <a:srgbClr val="000000">
                    <a:alpha val="43137"/>
                  </a:srgbClr>
                </a:outerShdw>
              </a:effectLst>
            </a:endParaRPr>
          </a:p>
          <a:p>
            <a:pPr marL="342900" indent="-342900">
              <a:buClr>
                <a:srgbClr val="FFFF00"/>
              </a:buClr>
              <a:buFont typeface="Arial" pitchFamily="34" charset="0"/>
              <a:buChar char="•"/>
            </a:pPr>
            <a:r>
              <a:rPr lang="es-CR" sz="2000" b="1" i="1" dirty="0" smtClean="0">
                <a:effectLst>
                  <a:outerShdw blurRad="38100" dist="38100" dir="2700000" algn="tl">
                    <a:srgbClr val="000000">
                      <a:alpha val="43137"/>
                    </a:srgbClr>
                  </a:outerShdw>
                </a:effectLst>
              </a:rPr>
              <a:t>Conjunto de soldados menores, son los enviados a combatir. las huestes parecen estar formadas por espíritus inmundos sin cuerpos físicos, inteligentes y malignos. Son los emisarios de mas bajo rango de satanás y dominan en hombres y bestias.</a:t>
            </a:r>
            <a:endParaRPr lang="es-CR" sz="2000" b="1" i="1" dirty="0">
              <a:effectLst>
                <a:outerShdw blurRad="38100" dist="38100" dir="2700000" algn="tl">
                  <a:srgbClr val="000000">
                    <a:alpha val="43137"/>
                  </a:srgbClr>
                </a:outerShdw>
              </a:effectLst>
            </a:endParaRPr>
          </a:p>
        </p:txBody>
      </p:sp>
      <p:sp>
        <p:nvSpPr>
          <p:cNvPr id="8" name="4 CuadroTexto"/>
          <p:cNvSpPr txBox="1"/>
          <p:nvPr/>
        </p:nvSpPr>
        <p:spPr>
          <a:xfrm>
            <a:off x="395536" y="3105177"/>
            <a:ext cx="8352928" cy="1415772"/>
          </a:xfrm>
          <a:prstGeom prst="rect">
            <a:avLst/>
          </a:prstGeom>
          <a:noFill/>
        </p:spPr>
        <p:txBody>
          <a:bodyPr wrap="square" rtlCol="0">
            <a:spAutoFit/>
          </a:bodyPr>
          <a:lstStyle/>
          <a:p>
            <a:pPr marL="285750" indent="-285750">
              <a:buFont typeface="Arial" pitchFamily="34" charset="0"/>
              <a:buChar char="•"/>
            </a:pPr>
            <a:r>
              <a:rPr lang="es-ES" b="1" i="1" dirty="0" smtClean="0">
                <a:effectLst>
                  <a:outerShdw blurRad="38100" dist="38100" dir="2700000" algn="tl">
                    <a:srgbClr val="000000">
                      <a:alpha val="43137"/>
                    </a:srgbClr>
                  </a:outerShdw>
                </a:effectLst>
              </a:rPr>
              <a:t>son responsables por los actos inmorales, pensamientos impuros, opresión, posesión, depresión, y otras estrategias más. Afligen la </a:t>
            </a:r>
            <a:r>
              <a:rPr lang="es-ES" b="1" i="1" dirty="0">
                <a:effectLst>
                  <a:outerShdw blurRad="38100" dist="38100" dir="2700000" algn="tl">
                    <a:srgbClr val="000000">
                      <a:alpha val="43137"/>
                    </a:srgbClr>
                  </a:outerShdw>
                </a:effectLst>
              </a:rPr>
              <a:t>mente, El cuerpo (</a:t>
            </a:r>
            <a:r>
              <a:rPr lang="es-ES" b="1" i="1" dirty="0" err="1">
                <a:effectLst>
                  <a:outerShdw blurRad="38100" dist="38100" dir="2700000" algn="tl">
                    <a:srgbClr val="000000">
                      <a:alpha val="43137"/>
                    </a:srgbClr>
                  </a:outerShdw>
                </a:effectLst>
              </a:rPr>
              <a:t>Lc</a:t>
            </a:r>
            <a:r>
              <a:rPr lang="es-ES" b="1" i="1" dirty="0">
                <a:effectLst>
                  <a:outerShdw blurRad="38100" dist="38100" dir="2700000" algn="tl">
                    <a:srgbClr val="000000">
                      <a:alpha val="43137"/>
                    </a:srgbClr>
                  </a:outerShdw>
                </a:effectLst>
              </a:rPr>
              <a:t>. 13:11</a:t>
            </a:r>
            <a:r>
              <a:rPr lang="es-ES" b="1" i="1" dirty="0" smtClean="0">
                <a:effectLst>
                  <a:outerShdw blurRad="38100" dist="38100" dir="2700000" algn="tl">
                    <a:srgbClr val="000000">
                      <a:alpha val="43137"/>
                    </a:srgbClr>
                  </a:outerShdw>
                </a:effectLst>
              </a:rPr>
              <a:t>) y la naturaleza del alma del hombre </a:t>
            </a:r>
            <a:r>
              <a:rPr lang="es-ES" sz="1600" b="1" i="1" dirty="0" smtClean="0">
                <a:effectLst>
                  <a:outerShdw blurRad="38100" dist="38100" dir="2700000" algn="tl">
                    <a:srgbClr val="000000">
                      <a:alpha val="43137"/>
                    </a:srgbClr>
                  </a:outerShdw>
                </a:effectLst>
              </a:rPr>
              <a:t>(Mt. 10:1;  12:43; Mr. 1:23-26)</a:t>
            </a:r>
          </a:p>
          <a:p>
            <a:pPr marL="285750" indent="-285750">
              <a:buFont typeface="Arial" pitchFamily="34" charset="0"/>
              <a:buChar char="•"/>
            </a:pPr>
            <a:endParaRPr lang="es-ES" sz="1600" b="1" i="1" dirty="0">
              <a:solidFill>
                <a:srgbClr val="FFFF00"/>
              </a:solidFill>
              <a:effectLst>
                <a:outerShdw blurRad="38100" dist="38100" dir="2700000" algn="tl">
                  <a:srgbClr val="000000">
                    <a:alpha val="43137"/>
                  </a:srgbClr>
                </a:outerShdw>
              </a:effectLst>
            </a:endParaRPr>
          </a:p>
        </p:txBody>
      </p:sp>
      <p:grpSp>
        <p:nvGrpSpPr>
          <p:cNvPr id="10" name="Grupo 9"/>
          <p:cNvGrpSpPr/>
          <p:nvPr/>
        </p:nvGrpSpPr>
        <p:grpSpPr>
          <a:xfrm>
            <a:off x="755228" y="4149081"/>
            <a:ext cx="7633543" cy="2708919"/>
            <a:chOff x="250825" y="620713"/>
            <a:chExt cx="8642350" cy="5762625"/>
          </a:xfrm>
        </p:grpSpPr>
        <p:sp>
          <p:nvSpPr>
            <p:cNvPr id="11" name="AutoShape 59"/>
            <p:cNvSpPr>
              <a:spLocks noChangeArrowheads="1"/>
            </p:cNvSpPr>
            <p:nvPr/>
          </p:nvSpPr>
          <p:spPr bwMode="auto">
            <a:xfrm>
              <a:off x="3636963" y="620713"/>
              <a:ext cx="1943100" cy="649287"/>
            </a:xfrm>
            <a:prstGeom prst="cube">
              <a:avLst>
                <a:gd name="adj" fmla="val 25000"/>
              </a:avLst>
            </a:prstGeom>
            <a:solidFill>
              <a:srgbClr val="99FF3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BO" sz="1800" b="1" i="0" u="none" strike="noStrike" kern="0" cap="none" spc="0" normalizeH="0" baseline="0" noProof="0" dirty="0" smtClean="0">
                  <a:ln>
                    <a:noFill/>
                  </a:ln>
                  <a:solidFill>
                    <a:srgbClr val="000000"/>
                  </a:solidFill>
                  <a:effectLst/>
                  <a:uLnTx/>
                  <a:uFillTx/>
                  <a:latin typeface="Arial" panose="020B0604020202020204" pitchFamily="34" charset="0"/>
                </a:rPr>
                <a:t>SATANAS</a:t>
              </a:r>
              <a:endParaRPr kumimoji="0" lang="es-ES" sz="1800" b="1" i="0" u="none" strike="noStrike" kern="0" cap="none" spc="0" normalizeH="0" baseline="0" noProof="0" dirty="0" smtClean="0">
                <a:ln>
                  <a:noFill/>
                </a:ln>
                <a:solidFill>
                  <a:srgbClr val="000000"/>
                </a:solidFill>
                <a:effectLst/>
                <a:uLnTx/>
                <a:uFillTx/>
                <a:latin typeface="Arial" panose="020B0604020202020204" pitchFamily="34" charset="0"/>
              </a:endParaRPr>
            </a:p>
          </p:txBody>
        </p:sp>
        <p:sp>
          <p:nvSpPr>
            <p:cNvPr id="12" name="AutoShape 61"/>
            <p:cNvSpPr>
              <a:spLocks noChangeArrowheads="1"/>
            </p:cNvSpPr>
            <p:nvPr/>
          </p:nvSpPr>
          <p:spPr bwMode="auto">
            <a:xfrm>
              <a:off x="1333500" y="1698625"/>
              <a:ext cx="1943100" cy="685800"/>
            </a:xfrm>
            <a:prstGeom prst="cube">
              <a:avLst>
                <a:gd name="adj" fmla="val 25000"/>
              </a:avLst>
            </a:prstGeom>
            <a:solidFill>
              <a:srgbClr val="FF99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BO" sz="1800" b="1" i="0" u="none" strike="noStrike" kern="0" cap="none" spc="0" normalizeH="0" baseline="0" noProof="0" dirty="0" smtClean="0">
                  <a:ln>
                    <a:noFill/>
                  </a:ln>
                  <a:solidFill>
                    <a:srgbClr val="000000"/>
                  </a:solidFill>
                  <a:effectLst/>
                  <a:uLnTx/>
                  <a:uFillTx/>
                  <a:latin typeface="Arial" panose="020B0604020202020204" pitchFamily="34" charset="0"/>
                </a:rPr>
                <a:t>PRINCIPADO</a:t>
              </a:r>
              <a:endParaRPr kumimoji="0" lang="es-ES" sz="1800" b="1" i="0" u="none" strike="noStrike" kern="0" cap="none" spc="0" normalizeH="0" baseline="0" noProof="0" dirty="0" smtClean="0">
                <a:ln>
                  <a:noFill/>
                </a:ln>
                <a:solidFill>
                  <a:srgbClr val="000000"/>
                </a:solidFill>
                <a:effectLst/>
                <a:uLnTx/>
                <a:uFillTx/>
                <a:latin typeface="Arial" panose="020B0604020202020204" pitchFamily="34" charset="0"/>
              </a:endParaRPr>
            </a:p>
          </p:txBody>
        </p:sp>
        <p:sp>
          <p:nvSpPr>
            <p:cNvPr id="13" name="AutoShape 62"/>
            <p:cNvSpPr>
              <a:spLocks noChangeArrowheads="1"/>
            </p:cNvSpPr>
            <p:nvPr/>
          </p:nvSpPr>
          <p:spPr bwMode="auto">
            <a:xfrm>
              <a:off x="3635375" y="1700213"/>
              <a:ext cx="1943100" cy="685800"/>
            </a:xfrm>
            <a:prstGeom prst="cube">
              <a:avLst>
                <a:gd name="adj" fmla="val 25000"/>
              </a:avLst>
            </a:prstGeom>
            <a:solidFill>
              <a:srgbClr val="FF99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BO" sz="1800" b="1" i="0" u="none" strike="noStrike" kern="0" cap="none" spc="0" normalizeH="0" baseline="0" noProof="0" dirty="0" smtClean="0">
                  <a:ln>
                    <a:noFill/>
                  </a:ln>
                  <a:solidFill>
                    <a:srgbClr val="000000"/>
                  </a:solidFill>
                  <a:effectLst/>
                  <a:uLnTx/>
                  <a:uFillTx/>
                  <a:latin typeface="Arial" panose="020B0604020202020204" pitchFamily="34" charset="0"/>
                </a:rPr>
                <a:t>PRINCIPADO</a:t>
              </a:r>
              <a:endParaRPr kumimoji="0" lang="es-ES" sz="1800" b="1" i="0" u="none" strike="noStrike" kern="0" cap="none" spc="0" normalizeH="0" baseline="0" noProof="0" dirty="0" smtClean="0">
                <a:ln>
                  <a:noFill/>
                </a:ln>
                <a:solidFill>
                  <a:srgbClr val="000000"/>
                </a:solidFill>
                <a:effectLst/>
                <a:uLnTx/>
                <a:uFillTx/>
                <a:latin typeface="Arial" panose="020B0604020202020204" pitchFamily="34" charset="0"/>
              </a:endParaRPr>
            </a:p>
          </p:txBody>
        </p:sp>
        <p:sp>
          <p:nvSpPr>
            <p:cNvPr id="14" name="AutoShape 63"/>
            <p:cNvSpPr>
              <a:spLocks noChangeArrowheads="1"/>
            </p:cNvSpPr>
            <p:nvPr/>
          </p:nvSpPr>
          <p:spPr bwMode="auto">
            <a:xfrm>
              <a:off x="6011863" y="1700213"/>
              <a:ext cx="1943100" cy="685800"/>
            </a:xfrm>
            <a:prstGeom prst="cube">
              <a:avLst>
                <a:gd name="adj" fmla="val 25000"/>
              </a:avLst>
            </a:prstGeom>
            <a:solidFill>
              <a:srgbClr val="FF99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BO" sz="1800" b="1" i="0" u="none" strike="noStrike" kern="0" cap="none" spc="0" normalizeH="0" baseline="0" noProof="0" smtClean="0">
                  <a:ln>
                    <a:noFill/>
                  </a:ln>
                  <a:solidFill>
                    <a:srgbClr val="000000"/>
                  </a:solidFill>
                  <a:effectLst/>
                  <a:uLnTx/>
                  <a:uFillTx/>
                  <a:latin typeface="Arial" panose="020B0604020202020204" pitchFamily="34" charset="0"/>
                </a:rPr>
                <a:t>PRINCIPADO</a:t>
              </a:r>
              <a:endParaRPr kumimoji="0" lang="es-ES" sz="1800" b="1"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15" name="AutoShape 65"/>
            <p:cNvSpPr>
              <a:spLocks noChangeArrowheads="1"/>
            </p:cNvSpPr>
            <p:nvPr/>
          </p:nvSpPr>
          <p:spPr bwMode="auto">
            <a:xfrm>
              <a:off x="684213" y="2852738"/>
              <a:ext cx="1511300" cy="649287"/>
            </a:xfrm>
            <a:prstGeom prst="cube">
              <a:avLst>
                <a:gd name="adj" fmla="val 25000"/>
              </a:avLst>
            </a:prstGeom>
            <a:solidFill>
              <a:srgbClr val="FF66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BO" sz="1800" b="1" i="0" u="none" strike="noStrike" kern="0" cap="none" spc="0" normalizeH="0" baseline="0" noProof="0" dirty="0" smtClean="0">
                  <a:ln>
                    <a:noFill/>
                  </a:ln>
                  <a:solidFill>
                    <a:srgbClr val="000000"/>
                  </a:solidFill>
                  <a:effectLst/>
                  <a:uLnTx/>
                  <a:uFillTx/>
                  <a:latin typeface="Arial" panose="020B0604020202020204" pitchFamily="34" charset="0"/>
                </a:rPr>
                <a:t>POTESTAD</a:t>
              </a:r>
              <a:endParaRPr kumimoji="0" lang="es-ES" sz="1800" b="1" i="0" u="none" strike="noStrike" kern="0" cap="none" spc="0" normalizeH="0" baseline="0" noProof="0" dirty="0" smtClean="0">
                <a:ln>
                  <a:noFill/>
                </a:ln>
                <a:solidFill>
                  <a:srgbClr val="000000"/>
                </a:solidFill>
                <a:effectLst/>
                <a:uLnTx/>
                <a:uFillTx/>
                <a:latin typeface="Arial" panose="020B0604020202020204" pitchFamily="34" charset="0"/>
              </a:endParaRPr>
            </a:p>
          </p:txBody>
        </p:sp>
        <p:sp>
          <p:nvSpPr>
            <p:cNvPr id="16" name="AutoShape 66"/>
            <p:cNvSpPr>
              <a:spLocks noChangeArrowheads="1"/>
            </p:cNvSpPr>
            <p:nvPr/>
          </p:nvSpPr>
          <p:spPr bwMode="auto">
            <a:xfrm>
              <a:off x="2700338" y="2852738"/>
              <a:ext cx="1511300" cy="649287"/>
            </a:xfrm>
            <a:prstGeom prst="cube">
              <a:avLst>
                <a:gd name="adj" fmla="val 25000"/>
              </a:avLst>
            </a:prstGeom>
            <a:solidFill>
              <a:srgbClr val="FF66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BO" sz="1800" b="1" i="0" u="none" strike="noStrike" kern="0" cap="none" spc="0" normalizeH="0" baseline="0" noProof="0" smtClean="0">
                  <a:ln>
                    <a:noFill/>
                  </a:ln>
                  <a:solidFill>
                    <a:srgbClr val="000000"/>
                  </a:solidFill>
                  <a:effectLst/>
                  <a:uLnTx/>
                  <a:uFillTx/>
                  <a:latin typeface="Arial" panose="020B0604020202020204" pitchFamily="34" charset="0"/>
                </a:rPr>
                <a:t>POTESTAD</a:t>
              </a:r>
              <a:endParaRPr kumimoji="0" lang="es-ES" sz="1800" b="1"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17" name="AutoShape 67"/>
            <p:cNvSpPr>
              <a:spLocks noChangeArrowheads="1"/>
            </p:cNvSpPr>
            <p:nvPr/>
          </p:nvSpPr>
          <p:spPr bwMode="auto">
            <a:xfrm>
              <a:off x="4716463" y="2852738"/>
              <a:ext cx="1511300" cy="649287"/>
            </a:xfrm>
            <a:prstGeom prst="cube">
              <a:avLst>
                <a:gd name="adj" fmla="val 25000"/>
              </a:avLst>
            </a:prstGeom>
            <a:solidFill>
              <a:srgbClr val="FF66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BO" sz="1800" b="1" i="0" u="none" strike="noStrike" kern="0" cap="none" spc="0" normalizeH="0" baseline="0" noProof="0" smtClean="0">
                  <a:ln>
                    <a:noFill/>
                  </a:ln>
                  <a:solidFill>
                    <a:srgbClr val="000000"/>
                  </a:solidFill>
                  <a:effectLst/>
                  <a:uLnTx/>
                  <a:uFillTx/>
                  <a:latin typeface="Arial" panose="020B0604020202020204" pitchFamily="34" charset="0"/>
                </a:rPr>
                <a:t>POTESTAD</a:t>
              </a:r>
              <a:endParaRPr kumimoji="0" lang="es-ES" sz="1800" b="1"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18" name="AutoShape 69"/>
            <p:cNvSpPr>
              <a:spLocks noChangeArrowheads="1"/>
            </p:cNvSpPr>
            <p:nvPr/>
          </p:nvSpPr>
          <p:spPr bwMode="auto">
            <a:xfrm>
              <a:off x="6732588" y="2852738"/>
              <a:ext cx="1511300" cy="649287"/>
            </a:xfrm>
            <a:prstGeom prst="cube">
              <a:avLst>
                <a:gd name="adj" fmla="val 25000"/>
              </a:avLst>
            </a:prstGeom>
            <a:solidFill>
              <a:srgbClr val="FF66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BO" sz="1800" b="1" i="0" u="none" strike="noStrike" kern="0" cap="none" spc="0" normalizeH="0" baseline="0" noProof="0" smtClean="0">
                  <a:ln>
                    <a:noFill/>
                  </a:ln>
                  <a:solidFill>
                    <a:srgbClr val="000000"/>
                  </a:solidFill>
                  <a:effectLst/>
                  <a:uLnTx/>
                  <a:uFillTx/>
                  <a:latin typeface="Arial" panose="020B0604020202020204" pitchFamily="34" charset="0"/>
                </a:rPr>
                <a:t>POTESTAD</a:t>
              </a:r>
              <a:endParaRPr kumimoji="0" lang="es-ES" sz="1800" b="1"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19" name="AutoShape 71"/>
            <p:cNvSpPr>
              <a:spLocks noChangeArrowheads="1"/>
            </p:cNvSpPr>
            <p:nvPr/>
          </p:nvSpPr>
          <p:spPr bwMode="auto">
            <a:xfrm>
              <a:off x="250825" y="3933825"/>
              <a:ext cx="1728788" cy="650875"/>
            </a:xfrm>
            <a:prstGeom prst="cube">
              <a:avLst>
                <a:gd name="adj" fmla="val 25000"/>
              </a:avLst>
            </a:prstGeom>
            <a:solidFill>
              <a:srgbClr val="00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BO" sz="1600" b="1" i="0" u="none" strike="noStrike" kern="0" cap="none" spc="0" normalizeH="0" baseline="0" noProof="0" dirty="0" smtClean="0">
                  <a:ln>
                    <a:noFill/>
                  </a:ln>
                  <a:solidFill>
                    <a:srgbClr val="000000"/>
                  </a:solidFill>
                  <a:effectLst/>
                  <a:uLnTx/>
                  <a:uFillTx/>
                  <a:latin typeface="Arial" panose="020B0604020202020204" pitchFamily="34" charset="0"/>
                </a:rPr>
                <a:t>GOBERNADOR</a:t>
              </a:r>
              <a:endParaRPr kumimoji="0" lang="es-ES" sz="1600" b="1" i="0" u="none" strike="noStrike" kern="0" cap="none" spc="0" normalizeH="0" baseline="0" noProof="0" dirty="0" smtClean="0">
                <a:ln>
                  <a:noFill/>
                </a:ln>
                <a:solidFill>
                  <a:srgbClr val="000000"/>
                </a:solidFill>
                <a:effectLst/>
                <a:uLnTx/>
                <a:uFillTx/>
                <a:latin typeface="Arial" panose="020B0604020202020204" pitchFamily="34" charset="0"/>
              </a:endParaRPr>
            </a:p>
          </p:txBody>
        </p:sp>
        <p:sp>
          <p:nvSpPr>
            <p:cNvPr id="20" name="AutoShape 72"/>
            <p:cNvSpPr>
              <a:spLocks noChangeArrowheads="1"/>
            </p:cNvSpPr>
            <p:nvPr/>
          </p:nvSpPr>
          <p:spPr bwMode="auto">
            <a:xfrm>
              <a:off x="1979613" y="3935413"/>
              <a:ext cx="1728787" cy="650875"/>
            </a:xfrm>
            <a:prstGeom prst="cube">
              <a:avLst>
                <a:gd name="adj" fmla="val 25000"/>
              </a:avLst>
            </a:prstGeom>
            <a:solidFill>
              <a:srgbClr val="00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BO" sz="1600" b="1" i="0" u="none" strike="noStrike" kern="0" cap="none" spc="0" normalizeH="0" baseline="0" noProof="0" smtClean="0">
                  <a:ln>
                    <a:noFill/>
                  </a:ln>
                  <a:solidFill>
                    <a:srgbClr val="000000"/>
                  </a:solidFill>
                  <a:effectLst/>
                  <a:uLnTx/>
                  <a:uFillTx/>
                  <a:latin typeface="Arial" panose="020B0604020202020204" pitchFamily="34" charset="0"/>
                </a:rPr>
                <a:t>GOBERNADOR</a:t>
              </a:r>
              <a:endParaRPr kumimoji="0" lang="es-ES" sz="1600" b="1"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21" name="AutoShape 73"/>
            <p:cNvSpPr>
              <a:spLocks noChangeArrowheads="1"/>
            </p:cNvSpPr>
            <p:nvPr/>
          </p:nvSpPr>
          <p:spPr bwMode="auto">
            <a:xfrm>
              <a:off x="3708400" y="3935413"/>
              <a:ext cx="1728788" cy="650875"/>
            </a:xfrm>
            <a:prstGeom prst="cube">
              <a:avLst>
                <a:gd name="adj" fmla="val 25000"/>
              </a:avLst>
            </a:prstGeom>
            <a:solidFill>
              <a:srgbClr val="00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BO" sz="1600" b="1" i="0" u="none" strike="noStrike" kern="0" cap="none" spc="0" normalizeH="0" baseline="0" noProof="0" smtClean="0">
                  <a:ln>
                    <a:noFill/>
                  </a:ln>
                  <a:solidFill>
                    <a:srgbClr val="000000"/>
                  </a:solidFill>
                  <a:effectLst/>
                  <a:uLnTx/>
                  <a:uFillTx/>
                  <a:latin typeface="Arial" panose="020B0604020202020204" pitchFamily="34" charset="0"/>
                </a:rPr>
                <a:t>GOBERNADOR</a:t>
              </a:r>
              <a:endParaRPr kumimoji="0" lang="es-ES" sz="1600" b="1"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22" name="AutoShape 74"/>
            <p:cNvSpPr>
              <a:spLocks noChangeArrowheads="1"/>
            </p:cNvSpPr>
            <p:nvPr/>
          </p:nvSpPr>
          <p:spPr bwMode="auto">
            <a:xfrm>
              <a:off x="5437188" y="3935413"/>
              <a:ext cx="1728787" cy="650875"/>
            </a:xfrm>
            <a:prstGeom prst="cube">
              <a:avLst>
                <a:gd name="adj" fmla="val 25000"/>
              </a:avLst>
            </a:prstGeom>
            <a:solidFill>
              <a:srgbClr val="00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BO" sz="1600" b="1" i="0" u="none" strike="noStrike" kern="0" cap="none" spc="0" normalizeH="0" baseline="0" noProof="0" smtClean="0">
                  <a:ln>
                    <a:noFill/>
                  </a:ln>
                  <a:solidFill>
                    <a:srgbClr val="000000"/>
                  </a:solidFill>
                  <a:effectLst/>
                  <a:uLnTx/>
                  <a:uFillTx/>
                  <a:latin typeface="Arial" panose="020B0604020202020204" pitchFamily="34" charset="0"/>
                </a:rPr>
                <a:t>GOBERNADOR</a:t>
              </a:r>
              <a:endParaRPr kumimoji="0" lang="es-ES" sz="1600" b="1"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23" name="AutoShape 75"/>
            <p:cNvSpPr>
              <a:spLocks noChangeArrowheads="1"/>
            </p:cNvSpPr>
            <p:nvPr/>
          </p:nvSpPr>
          <p:spPr bwMode="auto">
            <a:xfrm>
              <a:off x="7164388" y="3935413"/>
              <a:ext cx="1728787" cy="650875"/>
            </a:xfrm>
            <a:prstGeom prst="cube">
              <a:avLst>
                <a:gd name="adj" fmla="val 25000"/>
              </a:avLst>
            </a:prstGeom>
            <a:solidFill>
              <a:srgbClr val="00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BO" sz="1600" b="1" i="0" u="none" strike="noStrike" kern="0" cap="none" spc="0" normalizeH="0" baseline="0" noProof="0" smtClean="0">
                  <a:ln>
                    <a:noFill/>
                  </a:ln>
                  <a:solidFill>
                    <a:srgbClr val="000000"/>
                  </a:solidFill>
                  <a:effectLst/>
                  <a:uLnTx/>
                  <a:uFillTx/>
                  <a:latin typeface="Arial" panose="020B0604020202020204" pitchFamily="34" charset="0"/>
                </a:rPr>
                <a:t>GOBERNADOR</a:t>
              </a:r>
              <a:endParaRPr kumimoji="0" lang="es-ES" sz="1600" b="1"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24" name="AutoShape 78"/>
            <p:cNvSpPr>
              <a:spLocks noChangeArrowheads="1"/>
            </p:cNvSpPr>
            <p:nvPr/>
          </p:nvSpPr>
          <p:spPr bwMode="auto">
            <a:xfrm>
              <a:off x="323850" y="5878513"/>
              <a:ext cx="1295400" cy="504825"/>
            </a:xfrm>
            <a:prstGeom prst="cube">
              <a:avLst>
                <a:gd name="adj" fmla="val 25000"/>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BO" sz="1800" b="1" i="0" u="none" strike="noStrike" kern="0" cap="none" spc="0" normalizeH="0" baseline="0" noProof="0" smtClean="0">
                  <a:ln>
                    <a:noFill/>
                  </a:ln>
                  <a:solidFill>
                    <a:srgbClr val="000000"/>
                  </a:solidFill>
                  <a:effectLst/>
                  <a:uLnTx/>
                  <a:uFillTx/>
                  <a:latin typeface="Arial" panose="020B0604020202020204" pitchFamily="34" charset="0"/>
                </a:rPr>
                <a:t>HUESTED</a:t>
              </a:r>
              <a:endParaRPr kumimoji="0" lang="es-ES" sz="1800" b="1"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25" name="AutoShape 79"/>
            <p:cNvSpPr>
              <a:spLocks noChangeArrowheads="1"/>
            </p:cNvSpPr>
            <p:nvPr/>
          </p:nvSpPr>
          <p:spPr bwMode="auto">
            <a:xfrm>
              <a:off x="1749425" y="5878513"/>
              <a:ext cx="1295400" cy="504825"/>
            </a:xfrm>
            <a:prstGeom prst="cube">
              <a:avLst>
                <a:gd name="adj" fmla="val 25000"/>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BO" sz="1800" b="1" i="0" u="none" strike="noStrike" kern="0" cap="none" spc="0" normalizeH="0" baseline="0" noProof="0" smtClean="0">
                  <a:ln>
                    <a:noFill/>
                  </a:ln>
                  <a:solidFill>
                    <a:srgbClr val="000000"/>
                  </a:solidFill>
                  <a:effectLst/>
                  <a:uLnTx/>
                  <a:uFillTx/>
                  <a:latin typeface="Arial" panose="020B0604020202020204" pitchFamily="34" charset="0"/>
                </a:rPr>
                <a:t>HUESTED</a:t>
              </a:r>
              <a:endParaRPr kumimoji="0" lang="es-ES" sz="1800" b="1"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26" name="AutoShape 80"/>
            <p:cNvSpPr>
              <a:spLocks noChangeArrowheads="1"/>
            </p:cNvSpPr>
            <p:nvPr/>
          </p:nvSpPr>
          <p:spPr bwMode="auto">
            <a:xfrm>
              <a:off x="3175000" y="5878513"/>
              <a:ext cx="1295400" cy="504825"/>
            </a:xfrm>
            <a:prstGeom prst="cube">
              <a:avLst>
                <a:gd name="adj" fmla="val 25000"/>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BO" sz="1800" b="1" i="0" u="none" strike="noStrike" kern="0" cap="none" spc="0" normalizeH="0" baseline="0" noProof="0" smtClean="0">
                  <a:ln>
                    <a:noFill/>
                  </a:ln>
                  <a:solidFill>
                    <a:srgbClr val="000000"/>
                  </a:solidFill>
                  <a:effectLst/>
                  <a:uLnTx/>
                  <a:uFillTx/>
                  <a:latin typeface="Arial" panose="020B0604020202020204" pitchFamily="34" charset="0"/>
                </a:rPr>
                <a:t>HUESTED</a:t>
              </a:r>
              <a:endParaRPr kumimoji="0" lang="es-ES" sz="1800" b="1"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27" name="AutoShape 81"/>
            <p:cNvSpPr>
              <a:spLocks noChangeArrowheads="1"/>
            </p:cNvSpPr>
            <p:nvPr/>
          </p:nvSpPr>
          <p:spPr bwMode="auto">
            <a:xfrm>
              <a:off x="4600575" y="5878513"/>
              <a:ext cx="1295400" cy="504825"/>
            </a:xfrm>
            <a:prstGeom prst="cube">
              <a:avLst>
                <a:gd name="adj" fmla="val 25000"/>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BO" sz="1800" b="1" i="0" u="none" strike="noStrike" kern="0" cap="none" spc="0" normalizeH="0" baseline="0" noProof="0" smtClean="0">
                  <a:ln>
                    <a:noFill/>
                  </a:ln>
                  <a:solidFill>
                    <a:srgbClr val="000000"/>
                  </a:solidFill>
                  <a:effectLst/>
                  <a:uLnTx/>
                  <a:uFillTx/>
                  <a:latin typeface="Arial" panose="020B0604020202020204" pitchFamily="34" charset="0"/>
                </a:rPr>
                <a:t>HUESTED</a:t>
              </a:r>
              <a:endParaRPr kumimoji="0" lang="es-ES" sz="1800" b="1"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28" name="AutoShape 82"/>
            <p:cNvSpPr>
              <a:spLocks noChangeArrowheads="1"/>
            </p:cNvSpPr>
            <p:nvPr/>
          </p:nvSpPr>
          <p:spPr bwMode="auto">
            <a:xfrm>
              <a:off x="6026150" y="5878513"/>
              <a:ext cx="1295400" cy="504825"/>
            </a:xfrm>
            <a:prstGeom prst="cube">
              <a:avLst>
                <a:gd name="adj" fmla="val 25000"/>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BO" sz="1800" b="1" i="0" u="none" strike="noStrike" kern="0" cap="none" spc="0" normalizeH="0" baseline="0" noProof="0" smtClean="0">
                  <a:ln>
                    <a:noFill/>
                  </a:ln>
                  <a:solidFill>
                    <a:srgbClr val="000000"/>
                  </a:solidFill>
                  <a:effectLst/>
                  <a:uLnTx/>
                  <a:uFillTx/>
                  <a:latin typeface="Arial" panose="020B0604020202020204" pitchFamily="34" charset="0"/>
                </a:rPr>
                <a:t>HUESTED</a:t>
              </a:r>
              <a:endParaRPr kumimoji="0" lang="es-ES" sz="1800" b="1"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29" name="AutoShape 83"/>
            <p:cNvSpPr>
              <a:spLocks noChangeArrowheads="1"/>
            </p:cNvSpPr>
            <p:nvPr/>
          </p:nvSpPr>
          <p:spPr bwMode="auto">
            <a:xfrm>
              <a:off x="7451725" y="5878513"/>
              <a:ext cx="1295400" cy="504825"/>
            </a:xfrm>
            <a:prstGeom prst="cube">
              <a:avLst>
                <a:gd name="adj" fmla="val 25000"/>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BO" sz="1800" b="1" i="0" u="none" strike="noStrike" kern="0" cap="none" spc="0" normalizeH="0" baseline="0" noProof="0" smtClean="0">
                  <a:ln>
                    <a:noFill/>
                  </a:ln>
                  <a:solidFill>
                    <a:srgbClr val="000000"/>
                  </a:solidFill>
                  <a:effectLst/>
                  <a:uLnTx/>
                  <a:uFillTx/>
                  <a:latin typeface="Arial" panose="020B0604020202020204" pitchFamily="34" charset="0"/>
                </a:rPr>
                <a:t>HUESTED</a:t>
              </a:r>
              <a:endParaRPr kumimoji="0" lang="es-ES" sz="1800" b="1"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30" name="AutoShape 84"/>
            <p:cNvSpPr>
              <a:spLocks noChangeArrowheads="1"/>
            </p:cNvSpPr>
            <p:nvPr/>
          </p:nvSpPr>
          <p:spPr bwMode="auto">
            <a:xfrm>
              <a:off x="323850" y="5157788"/>
              <a:ext cx="1295400" cy="504825"/>
            </a:xfrm>
            <a:prstGeom prst="cube">
              <a:avLst>
                <a:gd name="adj" fmla="val 25000"/>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BO" sz="1800" b="1" i="0" u="none" strike="noStrike" kern="0" cap="none" spc="0" normalizeH="0" baseline="0" noProof="0" smtClean="0">
                  <a:ln>
                    <a:noFill/>
                  </a:ln>
                  <a:solidFill>
                    <a:srgbClr val="000000"/>
                  </a:solidFill>
                  <a:effectLst/>
                  <a:uLnTx/>
                  <a:uFillTx/>
                  <a:latin typeface="Arial" panose="020B0604020202020204" pitchFamily="34" charset="0"/>
                </a:rPr>
                <a:t>HUESTED</a:t>
              </a:r>
              <a:endParaRPr kumimoji="0" lang="es-ES" sz="1800" b="1"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31" name="AutoShape 85"/>
            <p:cNvSpPr>
              <a:spLocks noChangeArrowheads="1"/>
            </p:cNvSpPr>
            <p:nvPr/>
          </p:nvSpPr>
          <p:spPr bwMode="auto">
            <a:xfrm>
              <a:off x="1749425" y="5157788"/>
              <a:ext cx="1295400" cy="504825"/>
            </a:xfrm>
            <a:prstGeom prst="cube">
              <a:avLst>
                <a:gd name="adj" fmla="val 25000"/>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BO" sz="1800" b="1" i="0" u="none" strike="noStrike" kern="0" cap="none" spc="0" normalizeH="0" baseline="0" noProof="0" dirty="0" smtClean="0">
                  <a:ln>
                    <a:noFill/>
                  </a:ln>
                  <a:solidFill>
                    <a:srgbClr val="000000"/>
                  </a:solidFill>
                  <a:effectLst/>
                  <a:uLnTx/>
                  <a:uFillTx/>
                  <a:latin typeface="Arial" panose="020B0604020202020204" pitchFamily="34" charset="0"/>
                </a:rPr>
                <a:t>HUESTED</a:t>
              </a:r>
              <a:endParaRPr kumimoji="0" lang="es-ES" sz="1800" b="1" i="0" u="none" strike="noStrike" kern="0" cap="none" spc="0" normalizeH="0" baseline="0" noProof="0" dirty="0" smtClean="0">
                <a:ln>
                  <a:noFill/>
                </a:ln>
                <a:solidFill>
                  <a:srgbClr val="000000"/>
                </a:solidFill>
                <a:effectLst/>
                <a:uLnTx/>
                <a:uFillTx/>
                <a:latin typeface="Arial" panose="020B0604020202020204" pitchFamily="34" charset="0"/>
              </a:endParaRPr>
            </a:p>
          </p:txBody>
        </p:sp>
        <p:sp>
          <p:nvSpPr>
            <p:cNvPr id="32" name="AutoShape 86"/>
            <p:cNvSpPr>
              <a:spLocks noChangeArrowheads="1"/>
            </p:cNvSpPr>
            <p:nvPr/>
          </p:nvSpPr>
          <p:spPr bwMode="auto">
            <a:xfrm>
              <a:off x="3175000" y="5157788"/>
              <a:ext cx="1295400" cy="504825"/>
            </a:xfrm>
            <a:prstGeom prst="cube">
              <a:avLst>
                <a:gd name="adj" fmla="val 25000"/>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BO" sz="1800" b="1" i="0" u="none" strike="noStrike" kern="0" cap="none" spc="0" normalizeH="0" baseline="0" noProof="0" dirty="0" smtClean="0">
                  <a:ln>
                    <a:noFill/>
                  </a:ln>
                  <a:solidFill>
                    <a:srgbClr val="000000"/>
                  </a:solidFill>
                  <a:effectLst/>
                  <a:uLnTx/>
                  <a:uFillTx/>
                  <a:latin typeface="Arial" panose="020B0604020202020204" pitchFamily="34" charset="0"/>
                </a:rPr>
                <a:t>HUESTED</a:t>
              </a:r>
              <a:endParaRPr kumimoji="0" lang="es-ES" sz="1800" b="1" i="0" u="none" strike="noStrike" kern="0" cap="none" spc="0" normalizeH="0" baseline="0" noProof="0" dirty="0" smtClean="0">
                <a:ln>
                  <a:noFill/>
                </a:ln>
                <a:solidFill>
                  <a:srgbClr val="000000"/>
                </a:solidFill>
                <a:effectLst/>
                <a:uLnTx/>
                <a:uFillTx/>
                <a:latin typeface="Arial" panose="020B0604020202020204" pitchFamily="34" charset="0"/>
              </a:endParaRPr>
            </a:p>
          </p:txBody>
        </p:sp>
        <p:sp>
          <p:nvSpPr>
            <p:cNvPr id="33" name="AutoShape 87"/>
            <p:cNvSpPr>
              <a:spLocks noChangeArrowheads="1"/>
            </p:cNvSpPr>
            <p:nvPr/>
          </p:nvSpPr>
          <p:spPr bwMode="auto">
            <a:xfrm>
              <a:off x="4600575" y="5157788"/>
              <a:ext cx="1295400" cy="504825"/>
            </a:xfrm>
            <a:prstGeom prst="cube">
              <a:avLst>
                <a:gd name="adj" fmla="val 25000"/>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BO" sz="1800" b="1" i="0" u="none" strike="noStrike" kern="0" cap="none" spc="0" normalizeH="0" baseline="0" noProof="0" smtClean="0">
                  <a:ln>
                    <a:noFill/>
                  </a:ln>
                  <a:solidFill>
                    <a:srgbClr val="000000"/>
                  </a:solidFill>
                  <a:effectLst/>
                  <a:uLnTx/>
                  <a:uFillTx/>
                  <a:latin typeface="Arial" panose="020B0604020202020204" pitchFamily="34" charset="0"/>
                </a:rPr>
                <a:t>HUESTED</a:t>
              </a:r>
              <a:endParaRPr kumimoji="0" lang="es-ES" sz="1800" b="1"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34" name="AutoShape 88"/>
            <p:cNvSpPr>
              <a:spLocks noChangeArrowheads="1"/>
            </p:cNvSpPr>
            <p:nvPr/>
          </p:nvSpPr>
          <p:spPr bwMode="auto">
            <a:xfrm>
              <a:off x="6026150" y="5157788"/>
              <a:ext cx="1295400" cy="504825"/>
            </a:xfrm>
            <a:prstGeom prst="cube">
              <a:avLst>
                <a:gd name="adj" fmla="val 25000"/>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BO" sz="1800" b="1" i="0" u="none" strike="noStrike" kern="0" cap="none" spc="0" normalizeH="0" baseline="0" noProof="0" smtClean="0">
                  <a:ln>
                    <a:noFill/>
                  </a:ln>
                  <a:solidFill>
                    <a:srgbClr val="000000"/>
                  </a:solidFill>
                  <a:effectLst/>
                  <a:uLnTx/>
                  <a:uFillTx/>
                  <a:latin typeface="Arial" panose="020B0604020202020204" pitchFamily="34" charset="0"/>
                </a:rPr>
                <a:t>HUESTED</a:t>
              </a:r>
              <a:endParaRPr kumimoji="0" lang="es-ES" sz="1800" b="1"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35" name="AutoShape 89"/>
            <p:cNvSpPr>
              <a:spLocks noChangeArrowheads="1"/>
            </p:cNvSpPr>
            <p:nvPr/>
          </p:nvSpPr>
          <p:spPr bwMode="auto">
            <a:xfrm>
              <a:off x="7451725" y="5157788"/>
              <a:ext cx="1295400" cy="504825"/>
            </a:xfrm>
            <a:prstGeom prst="cube">
              <a:avLst>
                <a:gd name="adj" fmla="val 25000"/>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BO" sz="1800" b="1" i="0" u="none" strike="noStrike" kern="0" cap="none" spc="0" normalizeH="0" baseline="0" noProof="0" smtClean="0">
                  <a:ln>
                    <a:noFill/>
                  </a:ln>
                  <a:solidFill>
                    <a:srgbClr val="000000"/>
                  </a:solidFill>
                  <a:effectLst/>
                  <a:uLnTx/>
                  <a:uFillTx/>
                  <a:latin typeface="Arial" panose="020B0604020202020204" pitchFamily="34" charset="0"/>
                </a:rPr>
                <a:t>HUESTED</a:t>
              </a:r>
              <a:endParaRPr kumimoji="0" lang="es-ES" sz="1800" b="1"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36" name="Line 90"/>
            <p:cNvSpPr>
              <a:spLocks noChangeShapeType="1"/>
            </p:cNvSpPr>
            <p:nvPr/>
          </p:nvSpPr>
          <p:spPr bwMode="auto">
            <a:xfrm>
              <a:off x="4572000" y="1341438"/>
              <a:ext cx="0" cy="287337"/>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AR"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37" name="Line 91"/>
            <p:cNvSpPr>
              <a:spLocks noChangeShapeType="1"/>
            </p:cNvSpPr>
            <p:nvPr/>
          </p:nvSpPr>
          <p:spPr bwMode="auto">
            <a:xfrm>
              <a:off x="2339975" y="2420938"/>
              <a:ext cx="0" cy="287337"/>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AR"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38" name="Line 92"/>
            <p:cNvSpPr>
              <a:spLocks noChangeShapeType="1"/>
            </p:cNvSpPr>
            <p:nvPr/>
          </p:nvSpPr>
          <p:spPr bwMode="auto">
            <a:xfrm>
              <a:off x="4500563" y="2420938"/>
              <a:ext cx="0" cy="287337"/>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AR"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39" name="Line 94"/>
            <p:cNvSpPr>
              <a:spLocks noChangeShapeType="1"/>
            </p:cNvSpPr>
            <p:nvPr/>
          </p:nvSpPr>
          <p:spPr bwMode="auto">
            <a:xfrm>
              <a:off x="6877050" y="2420938"/>
              <a:ext cx="0" cy="287337"/>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AR"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40" name="Line 95"/>
            <p:cNvSpPr>
              <a:spLocks noChangeShapeType="1"/>
            </p:cNvSpPr>
            <p:nvPr/>
          </p:nvSpPr>
          <p:spPr bwMode="auto">
            <a:xfrm>
              <a:off x="1258888" y="3502025"/>
              <a:ext cx="0" cy="287338"/>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AR"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41" name="Line 96"/>
            <p:cNvSpPr>
              <a:spLocks noChangeShapeType="1"/>
            </p:cNvSpPr>
            <p:nvPr/>
          </p:nvSpPr>
          <p:spPr bwMode="auto">
            <a:xfrm>
              <a:off x="3490913" y="3502025"/>
              <a:ext cx="0" cy="287338"/>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AR"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42" name="Line 97"/>
            <p:cNvSpPr>
              <a:spLocks noChangeShapeType="1"/>
            </p:cNvSpPr>
            <p:nvPr/>
          </p:nvSpPr>
          <p:spPr bwMode="auto">
            <a:xfrm>
              <a:off x="5435600" y="3502025"/>
              <a:ext cx="0" cy="287338"/>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AR"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43" name="Line 98"/>
            <p:cNvSpPr>
              <a:spLocks noChangeShapeType="1"/>
            </p:cNvSpPr>
            <p:nvPr/>
          </p:nvSpPr>
          <p:spPr bwMode="auto">
            <a:xfrm>
              <a:off x="7451725" y="3502025"/>
              <a:ext cx="0" cy="287338"/>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AR"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44" name="Line 99"/>
            <p:cNvSpPr>
              <a:spLocks noChangeShapeType="1"/>
            </p:cNvSpPr>
            <p:nvPr/>
          </p:nvSpPr>
          <p:spPr bwMode="auto">
            <a:xfrm>
              <a:off x="1116013" y="4584700"/>
              <a:ext cx="0" cy="287338"/>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AR"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45" name="Line 100"/>
            <p:cNvSpPr>
              <a:spLocks noChangeShapeType="1"/>
            </p:cNvSpPr>
            <p:nvPr/>
          </p:nvSpPr>
          <p:spPr bwMode="auto">
            <a:xfrm>
              <a:off x="2771775" y="4584700"/>
              <a:ext cx="0" cy="287338"/>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AR"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46" name="Line 101"/>
            <p:cNvSpPr>
              <a:spLocks noChangeShapeType="1"/>
            </p:cNvSpPr>
            <p:nvPr/>
          </p:nvSpPr>
          <p:spPr bwMode="auto">
            <a:xfrm>
              <a:off x="4500563" y="4584700"/>
              <a:ext cx="0" cy="287338"/>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AR"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47" name="Line 102"/>
            <p:cNvSpPr>
              <a:spLocks noChangeShapeType="1"/>
            </p:cNvSpPr>
            <p:nvPr/>
          </p:nvSpPr>
          <p:spPr bwMode="auto">
            <a:xfrm>
              <a:off x="6227763" y="4584700"/>
              <a:ext cx="0" cy="287338"/>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AR"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48" name="Line 103"/>
            <p:cNvSpPr>
              <a:spLocks noChangeShapeType="1"/>
            </p:cNvSpPr>
            <p:nvPr/>
          </p:nvSpPr>
          <p:spPr bwMode="auto">
            <a:xfrm>
              <a:off x="8027988" y="4583113"/>
              <a:ext cx="0" cy="287337"/>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AR" sz="1800" b="0" i="0" u="none" strike="noStrike" kern="0" cap="none" spc="0" normalizeH="0" baseline="0" noProof="0" smtClean="0">
                <a:ln>
                  <a:noFill/>
                </a:ln>
                <a:solidFill>
                  <a:srgbClr val="000000"/>
                </a:solidFill>
                <a:effectLst/>
                <a:uLnTx/>
                <a:uFillTx/>
                <a:latin typeface="Arial" panose="020B0604020202020204" pitchFamily="34" charset="0"/>
              </a:endParaRPr>
            </a:p>
          </p:txBody>
        </p:sp>
      </p:grpSp>
    </p:spTree>
    <p:extLst>
      <p:ext uri="{BB962C8B-B14F-4D97-AF65-F5344CB8AC3E}">
        <p14:creationId xmlns:p14="http://schemas.microsoft.com/office/powerpoint/2010/main" val="1719717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fld id="{545B5898-B2D9-49A4-A901-AD041C7057D5}" type="slidenum">
              <a:rPr lang="es-VE" smtClean="0"/>
              <a:t>12</a:t>
            </a:fld>
            <a:endParaRPr lang="es-VE"/>
          </a:p>
        </p:txBody>
      </p:sp>
      <p:sp>
        <p:nvSpPr>
          <p:cNvPr id="12" name="11 CuadroTexto"/>
          <p:cNvSpPr txBox="1"/>
          <p:nvPr/>
        </p:nvSpPr>
        <p:spPr>
          <a:xfrm>
            <a:off x="323528" y="482418"/>
            <a:ext cx="5472608" cy="584775"/>
          </a:xfrm>
          <a:prstGeom prst="rect">
            <a:avLst/>
          </a:prstGeom>
          <a:solidFill>
            <a:schemeClr val="accent4"/>
          </a:solidFill>
        </p:spPr>
        <p:txBody>
          <a:bodyPr wrap="square" rtlCol="0">
            <a:spAutoFit/>
          </a:bodyPr>
          <a:lstStyle/>
          <a:p>
            <a:r>
              <a:rPr lang="es-ES" sz="3200" i="1" dirty="0" smtClean="0">
                <a:solidFill>
                  <a:schemeClr val="tx2">
                    <a:lumMod val="20000"/>
                    <a:lumOff val="80000"/>
                  </a:schemeClr>
                </a:solidFill>
                <a:latin typeface="Adobe Arabic" pitchFamily="18" charset="-78"/>
                <a:cs typeface="Adobe Arabic" pitchFamily="18" charset="-78"/>
              </a:rPr>
              <a:t>El Plan de Dios para la Batalla</a:t>
            </a:r>
            <a:endParaRPr lang="es-ES" sz="2400" i="1" dirty="0">
              <a:solidFill>
                <a:schemeClr val="tx2">
                  <a:lumMod val="20000"/>
                  <a:lumOff val="80000"/>
                </a:schemeClr>
              </a:solidFill>
              <a:latin typeface="Adobe Arabic" pitchFamily="18" charset="-78"/>
              <a:cs typeface="Adobe Arabic" pitchFamily="18" charset="-78"/>
            </a:endParaRPr>
          </a:p>
        </p:txBody>
      </p:sp>
      <p:sp>
        <p:nvSpPr>
          <p:cNvPr id="3" name="2 CuadroTexto"/>
          <p:cNvSpPr txBox="1"/>
          <p:nvPr/>
        </p:nvSpPr>
        <p:spPr>
          <a:xfrm>
            <a:off x="32547" y="1484784"/>
            <a:ext cx="8352928" cy="4308872"/>
          </a:xfrm>
          <a:prstGeom prst="rect">
            <a:avLst/>
          </a:prstGeom>
          <a:noFill/>
        </p:spPr>
        <p:txBody>
          <a:bodyPr wrap="square" rtlCol="0">
            <a:spAutoFit/>
          </a:bodyPr>
          <a:lstStyle/>
          <a:p>
            <a:pPr marL="285750" indent="-285750" algn="ctr">
              <a:buFont typeface="Arial" pitchFamily="34" charset="0"/>
              <a:buChar char="•"/>
            </a:pPr>
            <a:r>
              <a:rPr lang="es-CR" b="1" i="1" dirty="0" smtClean="0">
                <a:effectLst>
                  <a:outerShdw blurRad="38100" dist="38100" dir="2700000" algn="tl">
                    <a:srgbClr val="000000">
                      <a:alpha val="43137"/>
                    </a:srgbClr>
                  </a:outerShdw>
                </a:effectLst>
              </a:rPr>
              <a:t>«…de </a:t>
            </a:r>
            <a:r>
              <a:rPr lang="es-CR" b="1" i="1" dirty="0">
                <a:effectLst>
                  <a:outerShdw blurRad="38100" dist="38100" dir="2700000" algn="tl">
                    <a:srgbClr val="000000">
                      <a:alpha val="43137"/>
                    </a:srgbClr>
                  </a:outerShdw>
                </a:effectLst>
              </a:rPr>
              <a:t>reunir todas las cosas en Cristo, en la dispensación del cumplimiento de los tiempos, así las que están en los cielos, como las que están en la </a:t>
            </a:r>
            <a:r>
              <a:rPr lang="es-CR" b="1" i="1" dirty="0" smtClean="0">
                <a:effectLst>
                  <a:outerShdw blurRad="38100" dist="38100" dir="2700000" algn="tl">
                    <a:srgbClr val="000000">
                      <a:alpha val="43137"/>
                    </a:srgbClr>
                  </a:outerShdw>
                </a:effectLst>
              </a:rPr>
              <a:t>tierra.» </a:t>
            </a:r>
          </a:p>
          <a:p>
            <a:pPr algn="ctr"/>
            <a:r>
              <a:rPr lang="es-CR" b="1" i="1" dirty="0" smtClean="0">
                <a:effectLst>
                  <a:outerShdw blurRad="38100" dist="38100" dir="2700000" algn="tl">
                    <a:srgbClr val="000000">
                      <a:alpha val="43137"/>
                    </a:srgbClr>
                  </a:outerShdw>
                </a:effectLst>
              </a:rPr>
              <a:t>(Efe. 1:10)</a:t>
            </a:r>
          </a:p>
          <a:p>
            <a:pPr marL="285750" indent="-285750" algn="ctr">
              <a:buFont typeface="Arial" pitchFamily="34" charset="0"/>
              <a:buChar char="•"/>
            </a:pPr>
            <a:endParaRPr lang="es-CR" sz="1100" b="1" i="1" dirty="0">
              <a:effectLst>
                <a:outerShdw blurRad="38100" dist="38100" dir="2700000" algn="tl">
                  <a:srgbClr val="000000">
                    <a:alpha val="43137"/>
                  </a:srgbClr>
                </a:outerShdw>
              </a:effectLst>
            </a:endParaRPr>
          </a:p>
          <a:p>
            <a:pPr marL="285750" indent="-285750" algn="ctr">
              <a:buFont typeface="Arial" pitchFamily="34" charset="0"/>
              <a:buChar char="•"/>
            </a:pPr>
            <a:r>
              <a:rPr lang="es-CR" b="1" i="1" dirty="0" smtClean="0">
                <a:effectLst>
                  <a:outerShdw blurRad="38100" dist="38100" dir="2700000" algn="tl">
                    <a:srgbClr val="000000">
                      <a:alpha val="43137"/>
                    </a:srgbClr>
                  </a:outerShdw>
                </a:effectLst>
              </a:rPr>
              <a:t>Desde el principio Satanás ha peleado en contra del cumplimiento de este propósito, que es nuestro propósito. Nuestra guerra en el mundo espiritual </a:t>
            </a:r>
          </a:p>
          <a:p>
            <a:pPr algn="ctr"/>
            <a:r>
              <a:rPr lang="es-CR" b="1" i="1" dirty="0" smtClean="0">
                <a:effectLst>
                  <a:outerShdw blurRad="38100" dist="38100" dir="2700000" algn="tl">
                    <a:srgbClr val="000000">
                      <a:alpha val="43137"/>
                    </a:srgbClr>
                  </a:outerShdw>
                </a:effectLst>
              </a:rPr>
              <a:t>está relacionada con este propósito de Dios.</a:t>
            </a:r>
          </a:p>
          <a:p>
            <a:pPr marL="285750" indent="-285750" algn="ctr">
              <a:buFont typeface="Arial" pitchFamily="34" charset="0"/>
              <a:buChar char="•"/>
            </a:pPr>
            <a:endParaRPr lang="es-CR" sz="1100" b="1" i="1" dirty="0" smtClean="0">
              <a:effectLst>
                <a:outerShdw blurRad="38100" dist="38100" dir="2700000" algn="tl">
                  <a:srgbClr val="000000">
                    <a:alpha val="43137"/>
                  </a:srgbClr>
                </a:outerShdw>
              </a:effectLst>
            </a:endParaRPr>
          </a:p>
          <a:p>
            <a:pPr marL="285750" indent="-285750" algn="ctr">
              <a:buFont typeface="Arial" pitchFamily="34" charset="0"/>
              <a:buChar char="•"/>
            </a:pPr>
            <a:r>
              <a:rPr lang="es-CR" b="1" i="1" dirty="0" smtClean="0">
                <a:effectLst>
                  <a:outerShdw blurRad="38100" dist="38100" dir="2700000" algn="tl">
                    <a:srgbClr val="000000">
                      <a:alpha val="43137"/>
                    </a:srgbClr>
                  </a:outerShdw>
                </a:effectLst>
              </a:rPr>
              <a:t>Satanás combate para atraer tu corazón, mente, espíritu y alma </a:t>
            </a:r>
            <a:r>
              <a:rPr lang="es-CR" b="1" i="1" dirty="0" err="1" smtClean="0">
                <a:effectLst>
                  <a:outerShdw blurRad="38100" dist="38100" dir="2700000" algn="tl">
                    <a:srgbClr val="000000">
                      <a:alpha val="43137"/>
                    </a:srgbClr>
                  </a:outerShdw>
                </a:effectLst>
              </a:rPr>
              <a:t>haciá</a:t>
            </a:r>
            <a:r>
              <a:rPr lang="es-CR" b="1" i="1" dirty="0" smtClean="0">
                <a:effectLst>
                  <a:outerShdw blurRad="38100" dist="38100" dir="2700000" algn="tl">
                    <a:srgbClr val="000000">
                      <a:alpha val="43137"/>
                    </a:srgbClr>
                  </a:outerShdw>
                </a:effectLst>
              </a:rPr>
              <a:t> él, para alejarte de Dios.</a:t>
            </a:r>
          </a:p>
          <a:p>
            <a:pPr marL="285750" indent="-285750" algn="ctr">
              <a:buFont typeface="Arial" pitchFamily="34" charset="0"/>
              <a:buChar char="•"/>
            </a:pPr>
            <a:endParaRPr lang="es-CR" b="1" i="1" dirty="0">
              <a:effectLst>
                <a:outerShdw blurRad="38100" dist="38100" dir="2700000" algn="tl">
                  <a:srgbClr val="000000">
                    <a:alpha val="43137"/>
                  </a:srgbClr>
                </a:outerShdw>
              </a:effectLst>
            </a:endParaRPr>
          </a:p>
          <a:p>
            <a:pPr marL="285750" indent="-285750">
              <a:buFont typeface="Wingdings" pitchFamily="2" charset="2"/>
              <a:buChar char="v"/>
            </a:pPr>
            <a:r>
              <a:rPr lang="es-CR" b="1" i="1" dirty="0" smtClean="0">
                <a:effectLst>
                  <a:outerShdw blurRad="38100" dist="38100" dir="2700000" algn="tl">
                    <a:srgbClr val="000000">
                      <a:alpha val="43137"/>
                    </a:srgbClr>
                  </a:outerShdw>
                </a:effectLst>
              </a:rPr>
              <a:t>Dios obra </a:t>
            </a:r>
            <a:r>
              <a:rPr lang="es-CR" b="1" i="1" u="sng" dirty="0" smtClean="0">
                <a:effectLst>
                  <a:outerShdw blurRad="38100" dist="38100" dir="2700000" algn="tl">
                    <a:srgbClr val="000000">
                      <a:alpha val="43137"/>
                    </a:srgbClr>
                  </a:outerShdw>
                </a:effectLst>
              </a:rPr>
              <a:t>en ti</a:t>
            </a:r>
            <a:r>
              <a:rPr lang="es-CR" b="1" i="1" dirty="0" smtClean="0">
                <a:effectLst>
                  <a:outerShdw blurRad="38100" dist="38100" dir="2700000" algn="tl">
                    <a:srgbClr val="000000">
                      <a:alpha val="43137"/>
                    </a:srgbClr>
                  </a:outerShdw>
                </a:effectLst>
              </a:rPr>
              <a:t> para cumplir Su propósito (Fil. 2:13)</a:t>
            </a:r>
          </a:p>
          <a:p>
            <a:pPr marL="285750" indent="-285750">
              <a:buFont typeface="Wingdings" pitchFamily="2" charset="2"/>
              <a:buChar char="v"/>
            </a:pPr>
            <a:r>
              <a:rPr lang="es-ES" b="1" i="1" dirty="0" smtClean="0">
                <a:effectLst>
                  <a:outerShdw blurRad="38100" dist="38100" dir="2700000" algn="tl">
                    <a:srgbClr val="000000">
                      <a:alpha val="43137"/>
                    </a:srgbClr>
                  </a:outerShdw>
                </a:effectLst>
              </a:rPr>
              <a:t>Dios obra a </a:t>
            </a:r>
            <a:r>
              <a:rPr lang="es-ES" b="1" i="1" u="sng" dirty="0" smtClean="0">
                <a:effectLst>
                  <a:outerShdw blurRad="38100" dist="38100" dir="2700000" algn="tl">
                    <a:srgbClr val="000000">
                      <a:alpha val="43137"/>
                    </a:srgbClr>
                  </a:outerShdw>
                </a:effectLst>
              </a:rPr>
              <a:t>través de ti</a:t>
            </a:r>
            <a:r>
              <a:rPr lang="es-ES" b="1" i="1" dirty="0" smtClean="0">
                <a:effectLst>
                  <a:outerShdw blurRad="38100" dist="38100" dir="2700000" algn="tl">
                    <a:srgbClr val="000000">
                      <a:alpha val="43137"/>
                    </a:srgbClr>
                  </a:outerShdw>
                </a:effectLst>
              </a:rPr>
              <a:t> para cumplir Su propósito (Ro. 6:13)</a:t>
            </a:r>
            <a:endParaRPr lang="es-ES" b="1" i="1" dirty="0">
              <a:effectLst>
                <a:outerShdw blurRad="38100" dist="38100" dir="2700000" algn="tl">
                  <a:srgbClr val="000000">
                    <a:alpha val="43137"/>
                  </a:srgbClr>
                </a:outerShdw>
              </a:effectLst>
            </a:endParaRPr>
          </a:p>
          <a:p>
            <a:pPr algn="ctr"/>
            <a:endParaRPr lang="es-ES" b="1" i="1" dirty="0" smtClean="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0222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fld id="{545B5898-B2D9-49A4-A901-AD041C7057D5}" type="slidenum">
              <a:rPr lang="es-VE" smtClean="0"/>
              <a:t>13</a:t>
            </a:fld>
            <a:endParaRPr lang="es-VE"/>
          </a:p>
        </p:txBody>
      </p:sp>
      <p:sp>
        <p:nvSpPr>
          <p:cNvPr id="12" name="11 CuadroTexto"/>
          <p:cNvSpPr txBox="1"/>
          <p:nvPr/>
        </p:nvSpPr>
        <p:spPr>
          <a:xfrm>
            <a:off x="323528" y="764704"/>
            <a:ext cx="5472608" cy="584775"/>
          </a:xfrm>
          <a:prstGeom prst="rect">
            <a:avLst/>
          </a:prstGeom>
          <a:solidFill>
            <a:schemeClr val="accent4"/>
          </a:solidFill>
        </p:spPr>
        <p:txBody>
          <a:bodyPr wrap="square" rtlCol="0">
            <a:spAutoFit/>
          </a:bodyPr>
          <a:lstStyle/>
          <a:p>
            <a:r>
              <a:rPr lang="es-ES" sz="3200" i="1" dirty="0" smtClean="0">
                <a:solidFill>
                  <a:schemeClr val="tx2">
                    <a:lumMod val="20000"/>
                    <a:lumOff val="80000"/>
                  </a:schemeClr>
                </a:solidFill>
                <a:latin typeface="Adobe Arabic" pitchFamily="18" charset="-78"/>
                <a:cs typeface="Adobe Arabic" pitchFamily="18" charset="-78"/>
              </a:rPr>
              <a:t>El Plan de Dios para la Batalla</a:t>
            </a:r>
            <a:endParaRPr lang="es-ES" sz="2400" i="1" dirty="0">
              <a:solidFill>
                <a:schemeClr val="tx2">
                  <a:lumMod val="20000"/>
                  <a:lumOff val="80000"/>
                </a:schemeClr>
              </a:solidFill>
              <a:latin typeface="Adobe Arabic" pitchFamily="18" charset="-78"/>
              <a:cs typeface="Adobe Arabic" pitchFamily="18" charset="-78"/>
            </a:endParaRPr>
          </a:p>
        </p:txBody>
      </p:sp>
      <p:sp>
        <p:nvSpPr>
          <p:cNvPr id="3" name="2 CuadroTexto"/>
          <p:cNvSpPr txBox="1"/>
          <p:nvPr/>
        </p:nvSpPr>
        <p:spPr>
          <a:xfrm>
            <a:off x="196712" y="2125341"/>
            <a:ext cx="8352928" cy="3693319"/>
          </a:xfrm>
          <a:prstGeom prst="rect">
            <a:avLst/>
          </a:prstGeom>
          <a:noFill/>
        </p:spPr>
        <p:txBody>
          <a:bodyPr wrap="square" rtlCol="0">
            <a:spAutoFit/>
          </a:bodyPr>
          <a:lstStyle/>
          <a:p>
            <a:r>
              <a:rPr lang="es-ES" b="1" i="1" dirty="0" smtClean="0">
                <a:effectLst>
                  <a:outerShdw blurRad="38100" dist="38100" dir="2700000" algn="tl">
                    <a:srgbClr val="000000">
                      <a:alpha val="43137"/>
                    </a:srgbClr>
                  </a:outerShdw>
                </a:effectLst>
              </a:rPr>
              <a:t>Jesús vino al mundo a deshacer las obras del diablo, colocándose en oposición del enemigo. (</a:t>
            </a:r>
            <a:r>
              <a:rPr lang="es-ES" b="1" i="1" dirty="0" err="1" smtClean="0">
                <a:effectLst>
                  <a:outerShdw blurRad="38100" dist="38100" dir="2700000" algn="tl">
                    <a:srgbClr val="000000">
                      <a:alpha val="43137"/>
                    </a:srgbClr>
                  </a:outerShdw>
                </a:effectLst>
              </a:rPr>
              <a:t>Jn</a:t>
            </a:r>
            <a:r>
              <a:rPr lang="es-ES" b="1" i="1" dirty="0" smtClean="0">
                <a:effectLst>
                  <a:outerShdw blurRad="38100" dist="38100" dir="2700000" algn="tl">
                    <a:srgbClr val="000000">
                      <a:alpha val="43137"/>
                    </a:srgbClr>
                  </a:outerShdw>
                </a:effectLst>
              </a:rPr>
              <a:t>. 10:10; 1Jn. 3:8)</a:t>
            </a:r>
          </a:p>
          <a:p>
            <a:endParaRPr lang="es-ES" b="1" i="1" dirty="0">
              <a:effectLst>
                <a:outerShdw blurRad="38100" dist="38100" dir="2700000" algn="tl">
                  <a:srgbClr val="000000">
                    <a:alpha val="43137"/>
                  </a:srgbClr>
                </a:outerShdw>
              </a:effectLst>
            </a:endParaRPr>
          </a:p>
          <a:p>
            <a:pPr marL="285750" indent="-285750">
              <a:buFont typeface="Arial" pitchFamily="34" charset="0"/>
              <a:buChar char="•"/>
            </a:pPr>
            <a:r>
              <a:rPr lang="es-ES" b="1" i="1" dirty="0" smtClean="0">
                <a:effectLst>
                  <a:outerShdw blurRad="38100" dist="38100" dir="2700000" algn="tl">
                    <a:srgbClr val="000000">
                      <a:alpha val="43137"/>
                    </a:srgbClr>
                  </a:outerShdw>
                </a:effectLst>
              </a:rPr>
              <a:t>Reveló el yugo del pecado. (</a:t>
            </a:r>
            <a:r>
              <a:rPr lang="es-ES" b="1" i="1" dirty="0" err="1" smtClean="0">
                <a:effectLst>
                  <a:outerShdw blurRad="38100" dist="38100" dir="2700000" algn="tl">
                    <a:srgbClr val="000000">
                      <a:alpha val="43137"/>
                    </a:srgbClr>
                  </a:outerShdw>
                </a:effectLst>
              </a:rPr>
              <a:t>Jn</a:t>
            </a:r>
            <a:r>
              <a:rPr lang="es-ES" b="1" i="1" dirty="0" smtClean="0">
                <a:effectLst>
                  <a:outerShdw blurRad="38100" dist="38100" dir="2700000" algn="tl">
                    <a:srgbClr val="000000">
                      <a:alpha val="43137"/>
                    </a:srgbClr>
                  </a:outerShdw>
                </a:effectLst>
              </a:rPr>
              <a:t>. 8:34)</a:t>
            </a:r>
          </a:p>
          <a:p>
            <a:pPr marL="285750" indent="-285750">
              <a:buFont typeface="Arial" pitchFamily="34" charset="0"/>
              <a:buChar char="•"/>
            </a:pPr>
            <a:r>
              <a:rPr lang="es-ES" b="1" i="1" dirty="0" smtClean="0">
                <a:effectLst>
                  <a:outerShdw blurRad="38100" dist="38100" dir="2700000" algn="tl">
                    <a:srgbClr val="000000">
                      <a:alpha val="43137"/>
                    </a:srgbClr>
                  </a:outerShdw>
                </a:effectLst>
              </a:rPr>
              <a:t>Perdonó pecados. (Mt. 9:1-8; Mr. 2:1-12, 17; </a:t>
            </a:r>
            <a:r>
              <a:rPr lang="es-ES" b="1" i="1" dirty="0" err="1" smtClean="0">
                <a:effectLst>
                  <a:outerShdw blurRad="38100" dist="38100" dir="2700000" algn="tl">
                    <a:srgbClr val="000000">
                      <a:alpha val="43137"/>
                    </a:srgbClr>
                  </a:outerShdw>
                </a:effectLst>
              </a:rPr>
              <a:t>Lc</a:t>
            </a:r>
            <a:r>
              <a:rPr lang="es-ES" b="1" i="1" dirty="0" smtClean="0">
                <a:effectLst>
                  <a:outerShdw blurRad="38100" dist="38100" dir="2700000" algn="tl">
                    <a:srgbClr val="000000">
                      <a:alpha val="43137"/>
                    </a:srgbClr>
                  </a:outerShdw>
                </a:effectLst>
              </a:rPr>
              <a:t>. 417-32)</a:t>
            </a:r>
          </a:p>
          <a:p>
            <a:pPr marL="285750" indent="-285750">
              <a:buFont typeface="Arial" pitchFamily="34" charset="0"/>
              <a:buChar char="•"/>
            </a:pPr>
            <a:r>
              <a:rPr lang="es-ES" b="1" i="1" dirty="0" smtClean="0">
                <a:effectLst>
                  <a:outerShdw blurRad="38100" dist="38100" dir="2700000" algn="tl">
                    <a:srgbClr val="000000">
                      <a:alpha val="43137"/>
                    </a:srgbClr>
                  </a:outerShdw>
                </a:effectLst>
              </a:rPr>
              <a:t>Sanó al enfermo. (Mt. 11:5)</a:t>
            </a:r>
          </a:p>
          <a:p>
            <a:pPr marL="285750" indent="-285750">
              <a:buFont typeface="Arial" pitchFamily="34" charset="0"/>
              <a:buChar char="•"/>
            </a:pPr>
            <a:r>
              <a:rPr lang="es-ES" b="1" i="1" dirty="0" smtClean="0">
                <a:effectLst>
                  <a:outerShdw blurRad="38100" dist="38100" dir="2700000" algn="tl">
                    <a:srgbClr val="000000">
                      <a:alpha val="43137"/>
                    </a:srgbClr>
                  </a:outerShdw>
                </a:effectLst>
              </a:rPr>
              <a:t>Resucitó a los muertos. (Mr. 5: 35-43; </a:t>
            </a:r>
            <a:r>
              <a:rPr lang="es-ES" b="1" i="1" dirty="0" err="1" smtClean="0">
                <a:effectLst>
                  <a:outerShdw blurRad="38100" dist="38100" dir="2700000" algn="tl">
                    <a:srgbClr val="000000">
                      <a:alpha val="43137"/>
                    </a:srgbClr>
                  </a:outerShdw>
                </a:effectLst>
              </a:rPr>
              <a:t>Lc</a:t>
            </a:r>
            <a:r>
              <a:rPr lang="es-ES" b="1" i="1" dirty="0" smtClean="0">
                <a:effectLst>
                  <a:outerShdw blurRad="38100" dist="38100" dir="2700000" algn="tl">
                    <a:srgbClr val="000000">
                      <a:alpha val="43137"/>
                    </a:srgbClr>
                  </a:outerShdw>
                </a:effectLst>
              </a:rPr>
              <a:t>. 8:49-56)</a:t>
            </a:r>
          </a:p>
          <a:p>
            <a:pPr marL="285750" indent="-285750">
              <a:buFont typeface="Arial" pitchFamily="34" charset="0"/>
              <a:buChar char="•"/>
            </a:pPr>
            <a:r>
              <a:rPr lang="es-ES" b="1" i="1" dirty="0" smtClean="0">
                <a:effectLst>
                  <a:outerShdw blurRad="38100" dist="38100" dir="2700000" algn="tl">
                    <a:srgbClr val="000000">
                      <a:alpha val="43137"/>
                    </a:srgbClr>
                  </a:outerShdw>
                </a:effectLst>
              </a:rPr>
              <a:t>Liberó a los cautivos del diablo (Mt. 8:16)</a:t>
            </a:r>
          </a:p>
          <a:p>
            <a:pPr marL="285750" indent="-285750">
              <a:buFont typeface="Arial" pitchFamily="34" charset="0"/>
              <a:buChar char="•"/>
            </a:pPr>
            <a:endParaRPr lang="es-ES" b="1" i="1" dirty="0">
              <a:effectLst>
                <a:outerShdw blurRad="38100" dist="38100" dir="2700000" algn="tl">
                  <a:srgbClr val="000000">
                    <a:alpha val="43137"/>
                  </a:srgbClr>
                </a:outerShdw>
              </a:effectLst>
            </a:endParaRPr>
          </a:p>
          <a:p>
            <a:pPr algn="ctr"/>
            <a:r>
              <a:rPr lang="es-CR" b="1" i="1" dirty="0" smtClean="0">
                <a:effectLst>
                  <a:outerShdw blurRad="38100" dist="38100" dir="2700000" algn="tl">
                    <a:srgbClr val="000000">
                      <a:alpha val="43137"/>
                    </a:srgbClr>
                  </a:outerShdw>
                </a:effectLst>
              </a:rPr>
              <a:t>«Los </a:t>
            </a:r>
            <a:r>
              <a:rPr lang="es-CR" b="1" i="1" dirty="0">
                <a:effectLst>
                  <a:outerShdw blurRad="38100" dist="38100" dir="2700000" algn="tl">
                    <a:srgbClr val="000000">
                      <a:alpha val="43137"/>
                    </a:srgbClr>
                  </a:outerShdw>
                </a:effectLst>
              </a:rPr>
              <a:t>ciegos ven, los cojos andan, los leprosos son limpiados, los sordos oyen,(A) los muertos son resucitados, y a los pobres es anunciado el evangelio</a:t>
            </a:r>
            <a:r>
              <a:rPr lang="es-CR" b="1" i="1" dirty="0" smtClean="0">
                <a:effectLst>
                  <a:outerShdw blurRad="38100" dist="38100" dir="2700000" algn="tl">
                    <a:srgbClr val="000000">
                      <a:alpha val="43137"/>
                    </a:srgbClr>
                  </a:outerShdw>
                </a:effectLst>
              </a:rPr>
              <a:t>;…» </a:t>
            </a:r>
          </a:p>
          <a:p>
            <a:pPr algn="ctr"/>
            <a:r>
              <a:rPr lang="es-CR" b="1" i="1" dirty="0" smtClean="0">
                <a:effectLst>
                  <a:outerShdw blurRad="38100" dist="38100" dir="2700000" algn="tl">
                    <a:srgbClr val="000000">
                      <a:alpha val="43137"/>
                    </a:srgbClr>
                  </a:outerShdw>
                </a:effectLst>
              </a:rPr>
              <a:t>Mt. 11:5</a:t>
            </a:r>
            <a:endParaRPr lang="es-ES" b="1" i="1" dirty="0" smtClean="0">
              <a:effectLst>
                <a:outerShdw blurRad="38100" dist="38100" dir="2700000" algn="tl">
                  <a:srgbClr val="000000">
                    <a:alpha val="43137"/>
                  </a:srgbClr>
                </a:outerShdw>
              </a:effectLst>
            </a:endParaRPr>
          </a:p>
        </p:txBody>
      </p:sp>
      <p:sp>
        <p:nvSpPr>
          <p:cNvPr id="5" name="4 CuadroTexto"/>
          <p:cNvSpPr txBox="1"/>
          <p:nvPr/>
        </p:nvSpPr>
        <p:spPr>
          <a:xfrm>
            <a:off x="268128" y="1552744"/>
            <a:ext cx="6048672" cy="369332"/>
          </a:xfrm>
          <a:prstGeom prst="rect">
            <a:avLst/>
          </a:prstGeom>
          <a:noFill/>
        </p:spPr>
        <p:txBody>
          <a:bodyPr wrap="square" rtlCol="0">
            <a:spAutoFit/>
          </a:bodyPr>
          <a:lstStyle/>
          <a:p>
            <a:r>
              <a:rPr lang="es-ES" b="1" i="1" dirty="0" smtClean="0"/>
              <a:t>EL PROPÓSITO DE JESÚS:</a:t>
            </a:r>
            <a:endParaRPr lang="en-US" b="1" i="1" dirty="0"/>
          </a:p>
        </p:txBody>
      </p:sp>
    </p:spTree>
    <p:extLst>
      <p:ext uri="{BB962C8B-B14F-4D97-AF65-F5344CB8AC3E}">
        <p14:creationId xmlns:p14="http://schemas.microsoft.com/office/powerpoint/2010/main" val="1361632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fld id="{545B5898-B2D9-49A4-A901-AD041C7057D5}" type="slidenum">
              <a:rPr lang="es-VE" smtClean="0"/>
              <a:t>14</a:t>
            </a:fld>
            <a:endParaRPr lang="es-VE"/>
          </a:p>
        </p:txBody>
      </p:sp>
      <p:sp>
        <p:nvSpPr>
          <p:cNvPr id="12" name="11 CuadroTexto"/>
          <p:cNvSpPr txBox="1"/>
          <p:nvPr/>
        </p:nvSpPr>
        <p:spPr>
          <a:xfrm>
            <a:off x="323528" y="764704"/>
            <a:ext cx="5472608" cy="584775"/>
          </a:xfrm>
          <a:prstGeom prst="rect">
            <a:avLst/>
          </a:prstGeom>
          <a:solidFill>
            <a:schemeClr val="accent4"/>
          </a:solidFill>
        </p:spPr>
        <p:txBody>
          <a:bodyPr wrap="square" rtlCol="0">
            <a:spAutoFit/>
          </a:bodyPr>
          <a:lstStyle/>
          <a:p>
            <a:r>
              <a:rPr lang="es-ES" sz="3200" i="1" dirty="0" smtClean="0">
                <a:solidFill>
                  <a:schemeClr val="tx2">
                    <a:lumMod val="20000"/>
                    <a:lumOff val="80000"/>
                  </a:schemeClr>
                </a:solidFill>
                <a:latin typeface="Adobe Arabic" pitchFamily="18" charset="-78"/>
                <a:cs typeface="Adobe Arabic" pitchFamily="18" charset="-78"/>
              </a:rPr>
              <a:t>El Plan de Dios para la Batalla</a:t>
            </a:r>
            <a:endParaRPr lang="es-ES" sz="2400" i="1" dirty="0">
              <a:solidFill>
                <a:schemeClr val="tx2">
                  <a:lumMod val="20000"/>
                  <a:lumOff val="80000"/>
                </a:schemeClr>
              </a:solidFill>
              <a:latin typeface="Adobe Arabic" pitchFamily="18" charset="-78"/>
              <a:cs typeface="Adobe Arabic" pitchFamily="18" charset="-78"/>
            </a:endParaRPr>
          </a:p>
        </p:txBody>
      </p:sp>
      <p:sp>
        <p:nvSpPr>
          <p:cNvPr id="3" name="2 CuadroTexto"/>
          <p:cNvSpPr txBox="1"/>
          <p:nvPr/>
        </p:nvSpPr>
        <p:spPr>
          <a:xfrm>
            <a:off x="197840" y="2276872"/>
            <a:ext cx="8352928" cy="4524315"/>
          </a:xfrm>
          <a:prstGeom prst="rect">
            <a:avLst/>
          </a:prstGeom>
          <a:noFill/>
        </p:spPr>
        <p:txBody>
          <a:bodyPr wrap="square" rtlCol="0">
            <a:spAutoFit/>
          </a:bodyPr>
          <a:lstStyle/>
          <a:p>
            <a:pPr marL="285750" indent="-285750">
              <a:buFont typeface="Arial" pitchFamily="34" charset="0"/>
              <a:buChar char="•"/>
            </a:pPr>
            <a:r>
              <a:rPr lang="es-ES" b="1" i="1" dirty="0" smtClean="0">
                <a:effectLst>
                  <a:outerShdw blurRad="38100" dist="38100" dir="2700000" algn="tl">
                    <a:srgbClr val="000000">
                      <a:alpha val="43137"/>
                    </a:srgbClr>
                  </a:outerShdw>
                </a:effectLst>
              </a:rPr>
              <a:t>Poder y autoridad que Jesús delegó sus seguidores (</a:t>
            </a:r>
            <a:r>
              <a:rPr lang="es-ES" b="1" i="1" dirty="0" err="1" smtClean="0">
                <a:effectLst>
                  <a:outerShdw blurRad="38100" dist="38100" dir="2700000" algn="tl">
                    <a:srgbClr val="000000">
                      <a:alpha val="43137"/>
                    </a:srgbClr>
                  </a:outerShdw>
                </a:effectLst>
              </a:rPr>
              <a:t>Lc</a:t>
            </a:r>
            <a:r>
              <a:rPr lang="es-ES" b="1" i="1" dirty="0" smtClean="0">
                <a:effectLst>
                  <a:outerShdw blurRad="38100" dist="38100" dir="2700000" algn="tl">
                    <a:srgbClr val="000000">
                      <a:alpha val="43137"/>
                    </a:srgbClr>
                  </a:outerShdw>
                </a:effectLst>
              </a:rPr>
              <a:t>. 9:1)</a:t>
            </a:r>
          </a:p>
          <a:p>
            <a:pPr marL="285750" indent="-285750">
              <a:buFont typeface="Arial" pitchFamily="34" charset="0"/>
              <a:buChar char="•"/>
            </a:pPr>
            <a:r>
              <a:rPr lang="es-ES" b="1" i="1" dirty="0" smtClean="0">
                <a:effectLst>
                  <a:outerShdw blurRad="38100" dist="38100" dir="2700000" algn="tl">
                    <a:srgbClr val="000000">
                      <a:alpha val="43137"/>
                    </a:srgbClr>
                  </a:outerShdw>
                </a:effectLst>
              </a:rPr>
              <a:t>La autoridad sobre el enemigo viene mediante Jesucristo y tú posición en Él como creyente. </a:t>
            </a:r>
          </a:p>
          <a:p>
            <a:endParaRPr lang="es-ES" b="1" i="1" dirty="0" smtClean="0">
              <a:effectLst>
                <a:outerShdw blurRad="38100" dist="38100" dir="2700000" algn="tl">
                  <a:srgbClr val="000000">
                    <a:alpha val="43137"/>
                  </a:srgbClr>
                </a:outerShdw>
              </a:effectLst>
            </a:endParaRPr>
          </a:p>
          <a:p>
            <a:pPr marL="285750" indent="-285750">
              <a:buFont typeface="Arial" pitchFamily="34" charset="0"/>
              <a:buChar char="•"/>
            </a:pPr>
            <a:r>
              <a:rPr lang="es-AR" b="1" i="1" dirty="0">
                <a:effectLst>
                  <a:outerShdw blurRad="38100" dist="38100" dir="2700000" algn="tl">
                    <a:srgbClr val="000000">
                      <a:alpha val="43137"/>
                    </a:srgbClr>
                  </a:outerShdw>
                </a:effectLst>
              </a:rPr>
              <a:t>Dios ha colocado gran confianza en cada creyente. Tanto que nos ha dado autoridad aquí en la tierra. Tanto que Mateo 18.18 dice lo que atemos en la tierra será atado en el cielo y lo que desatemos aquí en la tierra será desatado en el cielo</a:t>
            </a:r>
            <a:r>
              <a:rPr lang="es-AR" b="1" i="1" dirty="0" smtClean="0">
                <a:effectLst>
                  <a:outerShdw blurRad="38100" dist="38100" dir="2700000" algn="tl">
                    <a:srgbClr val="000000">
                      <a:alpha val="43137"/>
                    </a:srgbClr>
                  </a:outerShdw>
                </a:effectLst>
              </a:rPr>
              <a:t>.</a:t>
            </a:r>
          </a:p>
          <a:p>
            <a:pPr marL="285750" indent="-285750">
              <a:buFont typeface="Arial" pitchFamily="34" charset="0"/>
              <a:buChar char="•"/>
            </a:pPr>
            <a:endParaRPr lang="es-AR" b="1" i="1" dirty="0">
              <a:effectLst>
                <a:outerShdw blurRad="38100" dist="38100" dir="2700000" algn="tl">
                  <a:srgbClr val="000000">
                    <a:alpha val="43137"/>
                  </a:srgbClr>
                </a:outerShdw>
              </a:effectLst>
            </a:endParaRPr>
          </a:p>
          <a:p>
            <a:pPr marL="285750" indent="-285750">
              <a:buFont typeface="Arial" pitchFamily="34" charset="0"/>
              <a:buChar char="•"/>
            </a:pPr>
            <a:r>
              <a:rPr lang="es-AR" b="1" i="1" dirty="0">
                <a:effectLst>
                  <a:outerShdw blurRad="38100" dist="38100" dir="2700000" algn="tl">
                    <a:srgbClr val="000000">
                      <a:alpha val="43137"/>
                    </a:srgbClr>
                  </a:outerShdw>
                </a:effectLst>
              </a:rPr>
              <a:t>Lo primero que debemos entender es que Jesús ya ha derrotado al diablo (Colosenses 2:13-15). Jesús pagó el precio por el pecado, derrotó al diablo y lo dejo sin poder por toda la eternidad (1 Corintios 15:55-56). Como creyentes debemos entender que Jesús le despojó al diablo de toda autoridad y nos la dio a nosotros (Lucas 10:19).</a:t>
            </a:r>
          </a:p>
          <a:p>
            <a:r>
              <a:rPr lang="es-AR" b="1" i="1" dirty="0" smtClean="0">
                <a:effectLst>
                  <a:outerShdw blurRad="38100" dist="38100" dir="2700000" algn="tl">
                    <a:srgbClr val="000000">
                      <a:alpha val="43137"/>
                    </a:srgbClr>
                  </a:outerShdw>
                </a:effectLst>
              </a:rPr>
              <a:t> </a:t>
            </a:r>
          </a:p>
          <a:p>
            <a:pPr marL="285750" indent="-285750">
              <a:buFont typeface="Arial" pitchFamily="34" charset="0"/>
              <a:buChar char="•"/>
            </a:pPr>
            <a:endParaRPr lang="es-ES" b="1" i="1" dirty="0">
              <a:solidFill>
                <a:srgbClr val="FFFF00"/>
              </a:solidFill>
              <a:effectLst>
                <a:outerShdw blurRad="38100" dist="38100" dir="2700000" algn="tl">
                  <a:srgbClr val="000000">
                    <a:alpha val="43137"/>
                  </a:srgbClr>
                </a:outerShdw>
              </a:effectLst>
            </a:endParaRPr>
          </a:p>
        </p:txBody>
      </p:sp>
      <p:sp>
        <p:nvSpPr>
          <p:cNvPr id="5" name="4 CuadroTexto"/>
          <p:cNvSpPr txBox="1"/>
          <p:nvPr/>
        </p:nvSpPr>
        <p:spPr>
          <a:xfrm>
            <a:off x="323528" y="1700808"/>
            <a:ext cx="6696744" cy="369332"/>
          </a:xfrm>
          <a:prstGeom prst="rect">
            <a:avLst/>
          </a:prstGeom>
          <a:noFill/>
        </p:spPr>
        <p:txBody>
          <a:bodyPr wrap="square" rtlCol="0">
            <a:spAutoFit/>
          </a:bodyPr>
          <a:lstStyle/>
          <a:p>
            <a:r>
              <a:rPr lang="es-ES" b="1" i="1" dirty="0" smtClean="0">
                <a:solidFill>
                  <a:srgbClr val="FFC000"/>
                </a:solidFill>
                <a:effectLst>
                  <a:outerShdw blurRad="38100" dist="38100" dir="2700000" algn="tl">
                    <a:srgbClr val="000000">
                      <a:alpha val="43137"/>
                    </a:srgbClr>
                  </a:outerShdw>
                </a:effectLst>
              </a:rPr>
              <a:t> </a:t>
            </a:r>
            <a:r>
              <a:rPr lang="es-ES" b="1" i="1" u="sng" dirty="0" smtClean="0">
                <a:effectLst>
                  <a:outerShdw blurRad="38100" dist="38100" dir="2700000" algn="tl">
                    <a:srgbClr val="000000">
                      <a:alpha val="43137"/>
                    </a:srgbClr>
                  </a:outerShdw>
                </a:effectLst>
              </a:rPr>
              <a:t>PODER DELEGADO Y AUTORIDAD</a:t>
            </a:r>
            <a:r>
              <a:rPr lang="es-ES" b="1" i="1" dirty="0" smtClean="0"/>
              <a:t>:</a:t>
            </a:r>
            <a:endParaRPr lang="en-US" b="1" i="1" dirty="0"/>
          </a:p>
        </p:txBody>
      </p:sp>
    </p:spTree>
    <p:extLst>
      <p:ext uri="{BB962C8B-B14F-4D97-AF65-F5344CB8AC3E}">
        <p14:creationId xmlns:p14="http://schemas.microsoft.com/office/powerpoint/2010/main" val="3354389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fld id="{545B5898-B2D9-49A4-A901-AD041C7057D5}" type="slidenum">
              <a:rPr lang="es-VE" smtClean="0"/>
              <a:t>15</a:t>
            </a:fld>
            <a:endParaRPr lang="es-VE"/>
          </a:p>
        </p:txBody>
      </p:sp>
      <p:sp>
        <p:nvSpPr>
          <p:cNvPr id="12" name="11 CuadroTexto"/>
          <p:cNvSpPr txBox="1"/>
          <p:nvPr/>
        </p:nvSpPr>
        <p:spPr>
          <a:xfrm>
            <a:off x="323528" y="764704"/>
            <a:ext cx="5472608" cy="584775"/>
          </a:xfrm>
          <a:prstGeom prst="rect">
            <a:avLst/>
          </a:prstGeom>
          <a:solidFill>
            <a:schemeClr val="accent4"/>
          </a:solidFill>
        </p:spPr>
        <p:txBody>
          <a:bodyPr wrap="square" rtlCol="0">
            <a:spAutoFit/>
          </a:bodyPr>
          <a:lstStyle/>
          <a:p>
            <a:r>
              <a:rPr lang="es-ES" sz="3200" i="1" dirty="0" smtClean="0">
                <a:solidFill>
                  <a:schemeClr val="tx2">
                    <a:lumMod val="20000"/>
                    <a:lumOff val="80000"/>
                  </a:schemeClr>
                </a:solidFill>
                <a:latin typeface="Adobe Arabic" pitchFamily="18" charset="-78"/>
                <a:cs typeface="Adobe Arabic" pitchFamily="18" charset="-78"/>
              </a:rPr>
              <a:t>El Plan de Dios para la Batalla</a:t>
            </a:r>
            <a:endParaRPr lang="es-ES" sz="2400" i="1" dirty="0">
              <a:solidFill>
                <a:schemeClr val="tx2">
                  <a:lumMod val="20000"/>
                  <a:lumOff val="80000"/>
                </a:schemeClr>
              </a:solidFill>
              <a:latin typeface="Adobe Arabic" pitchFamily="18" charset="-78"/>
              <a:cs typeface="Adobe Arabic" pitchFamily="18" charset="-78"/>
            </a:endParaRPr>
          </a:p>
        </p:txBody>
      </p:sp>
      <p:sp>
        <p:nvSpPr>
          <p:cNvPr id="3" name="2 CuadroTexto"/>
          <p:cNvSpPr txBox="1"/>
          <p:nvPr/>
        </p:nvSpPr>
        <p:spPr>
          <a:xfrm>
            <a:off x="339391" y="2291261"/>
            <a:ext cx="8227240" cy="4678204"/>
          </a:xfrm>
          <a:prstGeom prst="rect">
            <a:avLst/>
          </a:prstGeom>
          <a:noFill/>
        </p:spPr>
        <p:txBody>
          <a:bodyPr wrap="square" rtlCol="0">
            <a:spAutoFit/>
          </a:bodyPr>
          <a:lstStyle/>
          <a:p>
            <a:r>
              <a:rPr lang="es-ES" b="1" i="1" dirty="0" smtClean="0">
                <a:effectLst>
                  <a:outerShdw blurRad="38100" dist="38100" dir="2700000" algn="tl">
                    <a:srgbClr val="000000">
                      <a:alpha val="43137"/>
                    </a:srgbClr>
                  </a:outerShdw>
                </a:effectLst>
              </a:rPr>
              <a:t>Jesús dio a los creyentes «las llaves del Reino». Incluyen el poder para atar y desatar, que es una importante estrategia para vencer el  poder del enemigo (Mt. 16:19)</a:t>
            </a:r>
          </a:p>
          <a:p>
            <a:endParaRPr lang="es-ES" b="1" i="1" dirty="0">
              <a:effectLst>
                <a:outerShdw blurRad="38100" dist="38100" dir="2700000" algn="tl">
                  <a:srgbClr val="000000">
                    <a:alpha val="43137"/>
                  </a:srgbClr>
                </a:outerShdw>
              </a:effectLst>
            </a:endParaRPr>
          </a:p>
          <a:p>
            <a:r>
              <a:rPr lang="es-AR" b="1" i="1" dirty="0">
                <a:effectLst>
                  <a:outerShdw blurRad="38100" dist="38100" dir="2700000" algn="tl">
                    <a:srgbClr val="000000">
                      <a:alpha val="43137"/>
                    </a:srgbClr>
                  </a:outerShdw>
                </a:effectLst>
              </a:rPr>
              <a:t>Mateo 16:19 nos muestra como Jesús nos dio las llaves del Reino del cielo. Ya que tenemos las llaves del Reino del cielo, tenemos acceso a las leyes y las cosas que gobiernan al Reino del cielo. Tenemos la habilidad de aplicar esos principios y recibir las cosas que la Biblia promete. En la Biblia, las llaves son un símbolo de poder y autoridad (Isaías </a:t>
            </a:r>
            <a:r>
              <a:rPr lang="es-AR" b="1" i="1" dirty="0" smtClean="0">
                <a:effectLst>
                  <a:outerShdw blurRad="38100" dist="38100" dir="2700000" algn="tl">
                    <a:srgbClr val="000000">
                      <a:alpha val="43137"/>
                    </a:srgbClr>
                  </a:outerShdw>
                </a:effectLst>
              </a:rPr>
              <a:t>22:22)</a:t>
            </a:r>
          </a:p>
          <a:p>
            <a:endParaRPr lang="es-AR" b="1" i="1" dirty="0">
              <a:effectLst>
                <a:outerShdw blurRad="38100" dist="38100" dir="2700000" algn="tl">
                  <a:srgbClr val="000000">
                    <a:alpha val="43137"/>
                  </a:srgbClr>
                </a:outerShdw>
              </a:effectLst>
            </a:endParaRPr>
          </a:p>
          <a:p>
            <a:r>
              <a:rPr lang="es-AR" b="1" i="1" dirty="0" smtClean="0">
                <a:effectLst>
                  <a:outerShdw blurRad="38100" dist="38100" dir="2700000" algn="tl">
                    <a:srgbClr val="000000">
                      <a:alpha val="43137"/>
                    </a:srgbClr>
                  </a:outerShdw>
                </a:effectLst>
              </a:rPr>
              <a:t>como </a:t>
            </a:r>
            <a:r>
              <a:rPr lang="es-AR" b="1" i="1" dirty="0">
                <a:effectLst>
                  <a:outerShdw blurRad="38100" dist="38100" dir="2700000" algn="tl">
                    <a:srgbClr val="000000">
                      <a:alpha val="43137"/>
                    </a:srgbClr>
                  </a:outerShdw>
                </a:effectLst>
              </a:rPr>
              <a:t>creyentes nuestra responsabilidad más importante es la de incrementar nuestro conocimiento y entendimiento de la Palabra de Dios. Entonces podremos aplicar nuestra autoridad correctamente (2 Timoteo 3:16).</a:t>
            </a:r>
            <a:endParaRPr lang="es-ES" b="1" i="1" dirty="0" smtClean="0">
              <a:effectLst>
                <a:outerShdw blurRad="38100" dist="38100" dir="2700000" algn="tl">
                  <a:srgbClr val="000000">
                    <a:alpha val="43137"/>
                  </a:srgbClr>
                </a:outerShdw>
              </a:effectLst>
            </a:endParaRPr>
          </a:p>
          <a:p>
            <a:endParaRPr lang="es-ES" b="1" i="1" dirty="0">
              <a:solidFill>
                <a:srgbClr val="FFC000"/>
              </a:solidFill>
              <a:effectLst>
                <a:outerShdw blurRad="38100" dist="38100" dir="2700000" algn="tl">
                  <a:srgbClr val="000000">
                    <a:alpha val="43137"/>
                  </a:srgbClr>
                </a:outerShdw>
              </a:effectLst>
            </a:endParaRPr>
          </a:p>
          <a:p>
            <a:endParaRPr lang="es-ES" sz="1000" b="1" i="1" dirty="0">
              <a:solidFill>
                <a:srgbClr val="FFC000"/>
              </a:solidFill>
              <a:effectLst>
                <a:outerShdw blurRad="38100" dist="38100" dir="2700000" algn="tl">
                  <a:srgbClr val="000000">
                    <a:alpha val="43137"/>
                  </a:srgbClr>
                </a:outerShdw>
              </a:effectLst>
            </a:endParaRPr>
          </a:p>
        </p:txBody>
      </p:sp>
      <p:sp>
        <p:nvSpPr>
          <p:cNvPr id="5" name="4 CuadroTexto"/>
          <p:cNvSpPr txBox="1"/>
          <p:nvPr/>
        </p:nvSpPr>
        <p:spPr>
          <a:xfrm>
            <a:off x="323528" y="1628800"/>
            <a:ext cx="6696744" cy="369332"/>
          </a:xfrm>
          <a:prstGeom prst="rect">
            <a:avLst/>
          </a:prstGeom>
          <a:noFill/>
        </p:spPr>
        <p:txBody>
          <a:bodyPr wrap="square" rtlCol="0">
            <a:spAutoFit/>
          </a:bodyPr>
          <a:lstStyle/>
          <a:p>
            <a:r>
              <a:rPr lang="es-ES" b="1" i="1" dirty="0" smtClean="0">
                <a:solidFill>
                  <a:srgbClr val="FFC000"/>
                </a:solidFill>
                <a:effectLst>
                  <a:outerShdw blurRad="38100" dist="38100" dir="2700000" algn="tl">
                    <a:srgbClr val="000000">
                      <a:alpha val="43137"/>
                    </a:srgbClr>
                  </a:outerShdw>
                </a:effectLst>
              </a:rPr>
              <a:t> </a:t>
            </a:r>
            <a:r>
              <a:rPr lang="es-ES" b="1" i="1" u="sng" dirty="0" smtClean="0">
                <a:effectLst>
                  <a:outerShdw blurRad="38100" dist="38100" dir="2700000" algn="tl">
                    <a:srgbClr val="000000">
                      <a:alpha val="43137"/>
                    </a:srgbClr>
                  </a:outerShdw>
                </a:effectLst>
              </a:rPr>
              <a:t>LAS LLAVES DEL REINO</a:t>
            </a:r>
            <a:endParaRPr lang="en-US" b="1" i="1" dirty="0"/>
          </a:p>
        </p:txBody>
      </p:sp>
    </p:spTree>
    <p:extLst>
      <p:ext uri="{BB962C8B-B14F-4D97-AF65-F5344CB8AC3E}">
        <p14:creationId xmlns:p14="http://schemas.microsoft.com/office/powerpoint/2010/main" val="4205056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fld id="{545B5898-B2D9-49A4-A901-AD041C7057D5}" type="slidenum">
              <a:rPr lang="es-VE" smtClean="0"/>
              <a:t>16</a:t>
            </a:fld>
            <a:endParaRPr lang="es-VE"/>
          </a:p>
        </p:txBody>
      </p:sp>
      <p:sp>
        <p:nvSpPr>
          <p:cNvPr id="12" name="11 CuadroTexto"/>
          <p:cNvSpPr txBox="1"/>
          <p:nvPr/>
        </p:nvSpPr>
        <p:spPr>
          <a:xfrm>
            <a:off x="314219" y="161351"/>
            <a:ext cx="5472608" cy="584775"/>
          </a:xfrm>
          <a:prstGeom prst="rect">
            <a:avLst/>
          </a:prstGeom>
          <a:solidFill>
            <a:schemeClr val="accent4"/>
          </a:solidFill>
        </p:spPr>
        <p:txBody>
          <a:bodyPr wrap="square" rtlCol="0">
            <a:spAutoFit/>
          </a:bodyPr>
          <a:lstStyle/>
          <a:p>
            <a:r>
              <a:rPr lang="es-ES" sz="3200" i="1" dirty="0" smtClean="0">
                <a:solidFill>
                  <a:schemeClr val="tx2">
                    <a:lumMod val="20000"/>
                    <a:lumOff val="80000"/>
                  </a:schemeClr>
                </a:solidFill>
                <a:latin typeface="Adobe Arabic" pitchFamily="18" charset="-78"/>
                <a:cs typeface="Adobe Arabic" pitchFamily="18" charset="-78"/>
              </a:rPr>
              <a:t>El Plan de Dios para la Batalla</a:t>
            </a:r>
            <a:endParaRPr lang="es-ES" sz="2400" i="1" dirty="0">
              <a:solidFill>
                <a:schemeClr val="tx2">
                  <a:lumMod val="20000"/>
                  <a:lumOff val="80000"/>
                </a:schemeClr>
              </a:solidFill>
              <a:latin typeface="Adobe Arabic" pitchFamily="18" charset="-78"/>
              <a:cs typeface="Adobe Arabic" pitchFamily="18" charset="-78"/>
            </a:endParaRPr>
          </a:p>
        </p:txBody>
      </p:sp>
      <p:sp>
        <p:nvSpPr>
          <p:cNvPr id="5" name="4 CuadroTexto"/>
          <p:cNvSpPr txBox="1"/>
          <p:nvPr/>
        </p:nvSpPr>
        <p:spPr>
          <a:xfrm>
            <a:off x="314219" y="901276"/>
            <a:ext cx="6696744" cy="369332"/>
          </a:xfrm>
          <a:prstGeom prst="rect">
            <a:avLst/>
          </a:prstGeom>
          <a:noFill/>
        </p:spPr>
        <p:txBody>
          <a:bodyPr wrap="square" rtlCol="0">
            <a:spAutoFit/>
          </a:bodyPr>
          <a:lstStyle/>
          <a:p>
            <a:r>
              <a:rPr lang="es-ES" b="1" i="1" u="sng" dirty="0" smtClean="0">
                <a:effectLst>
                  <a:outerShdw blurRad="38100" dist="38100" dir="2700000" algn="tl">
                    <a:srgbClr val="000000">
                      <a:alpha val="43137"/>
                    </a:srgbClr>
                  </a:outerShdw>
                </a:effectLst>
              </a:rPr>
              <a:t>Las Armas de nuestra milicia:</a:t>
            </a:r>
            <a:endParaRPr lang="en-US" b="1" i="1" dirty="0"/>
          </a:p>
        </p:txBody>
      </p:sp>
      <p:sp>
        <p:nvSpPr>
          <p:cNvPr id="13" name="2 CuadroTexto"/>
          <p:cNvSpPr txBox="1"/>
          <p:nvPr/>
        </p:nvSpPr>
        <p:spPr>
          <a:xfrm>
            <a:off x="314219" y="1425758"/>
            <a:ext cx="8227240" cy="5232202"/>
          </a:xfrm>
          <a:prstGeom prst="rect">
            <a:avLst/>
          </a:prstGeom>
          <a:noFill/>
        </p:spPr>
        <p:txBody>
          <a:bodyPr wrap="square" rtlCol="0">
            <a:spAutoFit/>
          </a:bodyPr>
          <a:lstStyle/>
          <a:p>
            <a:r>
              <a:rPr lang="es-AR" b="1" i="1" u="sng" dirty="0">
                <a:effectLst>
                  <a:outerShdw blurRad="38100" dist="38100" dir="2700000" algn="tl">
                    <a:srgbClr val="000000">
                      <a:alpha val="43137"/>
                    </a:srgbClr>
                  </a:outerShdw>
                </a:effectLst>
              </a:rPr>
              <a:t>La sangre de Jesús.- </a:t>
            </a:r>
          </a:p>
          <a:p>
            <a:r>
              <a:rPr lang="es-AR" b="1" i="1" dirty="0">
                <a:effectLst>
                  <a:outerShdw blurRad="38100" dist="38100" dir="2700000" algn="tl">
                    <a:srgbClr val="000000">
                      <a:alpha val="43137"/>
                    </a:srgbClr>
                  </a:outerShdw>
                </a:effectLst>
              </a:rPr>
              <a:t>Apocalipsis 12:11. </a:t>
            </a:r>
            <a:r>
              <a:rPr lang="es-AR" b="1" i="1" dirty="0" smtClean="0">
                <a:effectLst>
                  <a:outerShdw blurRad="38100" dist="38100" dir="2700000" algn="tl">
                    <a:srgbClr val="000000">
                      <a:alpha val="43137"/>
                    </a:srgbClr>
                  </a:outerShdw>
                </a:effectLst>
              </a:rPr>
              <a:t>la </a:t>
            </a:r>
            <a:r>
              <a:rPr lang="es-AR" b="1" i="1" dirty="0">
                <a:effectLst>
                  <a:outerShdw blurRad="38100" dist="38100" dir="2700000" algn="tl">
                    <a:srgbClr val="000000">
                      <a:alpha val="43137"/>
                    </a:srgbClr>
                  </a:outerShdw>
                </a:effectLst>
              </a:rPr>
              <a:t>sangre de Jesús. Sin importar la situación que estemos encarando o que encaremos, la sangre de Jesús fue suficiente para pagarlo todo (Romanos 8:37-39). Ahora somos más que vencedores en nuestra batalla con el diablo y los deseos de este mundo. </a:t>
            </a:r>
            <a:endParaRPr lang="es-AR" b="1" i="1" dirty="0" smtClean="0">
              <a:effectLst>
                <a:outerShdw blurRad="38100" dist="38100" dir="2700000" algn="tl">
                  <a:srgbClr val="000000">
                    <a:alpha val="43137"/>
                  </a:srgbClr>
                </a:outerShdw>
              </a:effectLst>
            </a:endParaRPr>
          </a:p>
          <a:p>
            <a:endParaRPr lang="es-ES" b="1" i="1" dirty="0">
              <a:effectLst>
                <a:outerShdw blurRad="38100" dist="38100" dir="2700000" algn="tl">
                  <a:srgbClr val="000000">
                    <a:alpha val="43137"/>
                  </a:srgbClr>
                </a:outerShdw>
              </a:effectLst>
            </a:endParaRPr>
          </a:p>
          <a:p>
            <a:r>
              <a:rPr lang="es-AR" b="1" i="1" u="sng" dirty="0">
                <a:effectLst>
                  <a:outerShdw blurRad="38100" dist="38100" dir="2700000" algn="tl">
                    <a:srgbClr val="000000">
                      <a:alpha val="43137"/>
                    </a:srgbClr>
                  </a:outerShdw>
                </a:effectLst>
              </a:rPr>
              <a:t>El nombre de Jesús</a:t>
            </a:r>
            <a:r>
              <a:rPr lang="es-AR" b="1" i="1" dirty="0">
                <a:effectLst>
                  <a:outerShdw blurRad="38100" dist="38100" dir="2700000" algn="tl">
                    <a:srgbClr val="000000">
                      <a:alpha val="43137"/>
                    </a:srgbClr>
                  </a:outerShdw>
                </a:effectLst>
              </a:rPr>
              <a:t>.- Marcos 16:17. Una de las armas más poderosas que tenemos es el nombre de Jesús. Cuando vamos a la batalla no lo hacemos en nuestro nombre. Lo hacemos en el nombre de Jesús. Jesús nos ha dado su nombre para </a:t>
            </a:r>
            <a:r>
              <a:rPr lang="es-AR" b="1" i="1" dirty="0" smtClean="0">
                <a:effectLst>
                  <a:outerShdw blurRad="38100" dist="38100" dir="2700000" algn="tl">
                    <a:srgbClr val="000000">
                      <a:alpha val="43137"/>
                    </a:srgbClr>
                  </a:outerShdw>
                </a:effectLst>
              </a:rPr>
              <a:t>pelear.</a:t>
            </a:r>
            <a:endParaRPr lang="es-AR" b="1" i="1" dirty="0">
              <a:effectLst>
                <a:outerShdw blurRad="38100" dist="38100" dir="2700000" algn="tl">
                  <a:srgbClr val="000000">
                    <a:alpha val="43137"/>
                  </a:srgbClr>
                </a:outerShdw>
              </a:effectLst>
            </a:endParaRPr>
          </a:p>
          <a:p>
            <a:endParaRPr lang="es-ES" b="1" i="1" dirty="0" smtClean="0">
              <a:effectLst>
                <a:outerShdw blurRad="38100" dist="38100" dir="2700000" algn="tl">
                  <a:srgbClr val="000000">
                    <a:alpha val="43137"/>
                  </a:srgbClr>
                </a:outerShdw>
              </a:effectLst>
            </a:endParaRPr>
          </a:p>
          <a:p>
            <a:r>
              <a:rPr lang="es-AR" b="1" i="1" u="sng" dirty="0" smtClean="0">
                <a:effectLst>
                  <a:outerShdw blurRad="38100" dist="38100" dir="2700000" algn="tl">
                    <a:srgbClr val="000000">
                      <a:alpha val="43137"/>
                    </a:srgbClr>
                  </a:outerShdw>
                </a:effectLst>
              </a:rPr>
              <a:t>poder </a:t>
            </a:r>
            <a:r>
              <a:rPr lang="es-AR" b="1" i="1" u="sng" dirty="0">
                <a:effectLst>
                  <a:outerShdw blurRad="38100" dist="38100" dir="2700000" algn="tl">
                    <a:srgbClr val="000000">
                      <a:alpha val="43137"/>
                    </a:srgbClr>
                  </a:outerShdw>
                </a:effectLst>
              </a:rPr>
              <a:t>en la alabanza</a:t>
            </a:r>
            <a:r>
              <a:rPr lang="es-AR" b="1" i="1" dirty="0">
                <a:effectLst>
                  <a:outerShdw blurRad="38100" dist="38100" dir="2700000" algn="tl">
                    <a:srgbClr val="000000">
                      <a:alpha val="43137"/>
                    </a:srgbClr>
                  </a:outerShdw>
                </a:effectLst>
              </a:rPr>
              <a:t>.- En los tiempos de guerra, en la época que fue escrita la Biblia, muchas veces enviaban a los que tocaban instrumentos primero. La razón por ello es que hay poder en la alabanza (2 Crónicas 20:21-22). Poder es desatado cuando escogemos alabar al Señor en medio de situaciones adversas. No solo alabamos a Dios cuando las cosas van mal. Alabamos a Dios todo el tiempo.</a:t>
            </a:r>
            <a:endParaRPr lang="es-ES" b="1" i="1" dirty="0">
              <a:effectLst>
                <a:outerShdw blurRad="38100" dist="38100" dir="2700000" algn="tl">
                  <a:srgbClr val="000000">
                    <a:alpha val="43137"/>
                  </a:srgbClr>
                </a:outerShdw>
              </a:effectLst>
            </a:endParaRPr>
          </a:p>
          <a:p>
            <a:endParaRPr lang="es-ES" sz="1000" b="1" i="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382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545B5898-B2D9-49A4-A901-AD041C7057D5}" type="slidenum">
              <a:rPr lang="es-VE" smtClean="0"/>
              <a:t>17</a:t>
            </a:fld>
            <a:endParaRPr lang="es-VE"/>
          </a:p>
        </p:txBody>
      </p:sp>
      <p:sp>
        <p:nvSpPr>
          <p:cNvPr id="6" name="2 CuadroTexto"/>
          <p:cNvSpPr txBox="1"/>
          <p:nvPr/>
        </p:nvSpPr>
        <p:spPr>
          <a:xfrm>
            <a:off x="314219" y="1425758"/>
            <a:ext cx="8227240" cy="4955203"/>
          </a:xfrm>
          <a:prstGeom prst="rect">
            <a:avLst/>
          </a:prstGeom>
          <a:noFill/>
        </p:spPr>
        <p:txBody>
          <a:bodyPr wrap="square" rtlCol="0">
            <a:spAutoFit/>
          </a:bodyPr>
          <a:lstStyle/>
          <a:p>
            <a:r>
              <a:rPr lang="es-AR" b="1" i="1" u="sng" dirty="0" smtClean="0">
                <a:effectLst>
                  <a:outerShdw blurRad="38100" dist="38100" dir="2700000" algn="tl">
                    <a:srgbClr val="000000">
                      <a:alpha val="43137"/>
                    </a:srgbClr>
                  </a:outerShdw>
                </a:effectLst>
              </a:rPr>
              <a:t>El poder de atar.- </a:t>
            </a:r>
            <a:endParaRPr lang="es-AR" b="1" i="1" u="sng" dirty="0">
              <a:effectLst>
                <a:outerShdw blurRad="38100" dist="38100" dir="2700000" algn="tl">
                  <a:srgbClr val="000000">
                    <a:alpha val="43137"/>
                  </a:srgbClr>
                </a:outerShdw>
              </a:effectLst>
            </a:endParaRPr>
          </a:p>
          <a:p>
            <a:r>
              <a:rPr lang="es-AR" b="1" i="1" dirty="0">
                <a:effectLst>
                  <a:outerShdw blurRad="38100" dist="38100" dir="2700000" algn="tl">
                    <a:srgbClr val="000000">
                      <a:alpha val="43137"/>
                    </a:srgbClr>
                  </a:outerShdw>
                </a:effectLst>
              </a:rPr>
              <a:t>Hay varios significados para la palabra atar. </a:t>
            </a:r>
            <a:r>
              <a:rPr lang="es-AR" b="1" i="1" dirty="0" smtClean="0">
                <a:effectLst>
                  <a:outerShdw blurRad="38100" dist="38100" dir="2700000" algn="tl">
                    <a:srgbClr val="000000">
                      <a:alpha val="43137"/>
                    </a:srgbClr>
                  </a:outerShdw>
                </a:effectLst>
              </a:rPr>
              <a:t>Significa “declarar Ilegal” </a:t>
            </a:r>
            <a:r>
              <a:rPr lang="es-AR" b="1" i="1" dirty="0">
                <a:effectLst>
                  <a:outerShdw blurRad="38100" dist="38100" dir="2700000" algn="tl">
                    <a:srgbClr val="000000">
                      <a:alpha val="43137"/>
                    </a:srgbClr>
                  </a:outerShdw>
                </a:effectLst>
              </a:rPr>
              <a:t>encadenar, obstaculizar, amarrar las manos y los pies, mantener en cautividad, encerrar o tomar cautivo. Se usa para dar el sentido de poner una correa en un perro o domar a un caballo salvaje. Jesús estaba explicando que le había dado ese tipo de autoridad a cada creyente</a:t>
            </a:r>
            <a:r>
              <a:rPr lang="es-AR" b="1" i="1" dirty="0" smtClean="0">
                <a:effectLst>
                  <a:outerShdw blurRad="38100" dist="38100" dir="2700000" algn="tl">
                    <a:srgbClr val="000000">
                      <a:alpha val="43137"/>
                    </a:srgbClr>
                  </a:outerShdw>
                </a:effectLst>
              </a:rPr>
              <a:t>.</a:t>
            </a:r>
          </a:p>
          <a:p>
            <a:endParaRPr lang="es-AR" b="1" i="1" dirty="0">
              <a:effectLst>
                <a:outerShdw blurRad="38100" dist="38100" dir="2700000" algn="tl">
                  <a:srgbClr val="000000">
                    <a:alpha val="43137"/>
                  </a:srgbClr>
                </a:outerShdw>
              </a:effectLst>
            </a:endParaRPr>
          </a:p>
          <a:p>
            <a:r>
              <a:rPr lang="es-AR" b="1" i="1" u="sng" dirty="0">
                <a:effectLst>
                  <a:outerShdw blurRad="38100" dist="38100" dir="2700000" algn="tl">
                    <a:srgbClr val="000000">
                      <a:alpha val="43137"/>
                    </a:srgbClr>
                  </a:outerShdw>
                </a:effectLst>
              </a:rPr>
              <a:t>El poder de </a:t>
            </a:r>
            <a:r>
              <a:rPr lang="es-AR" b="1" i="1" u="sng" dirty="0" smtClean="0">
                <a:effectLst>
                  <a:outerShdw blurRad="38100" dist="38100" dir="2700000" algn="tl">
                    <a:srgbClr val="000000">
                      <a:alpha val="43137"/>
                    </a:srgbClr>
                  </a:outerShdw>
                </a:effectLst>
              </a:rPr>
              <a:t>desatar</a:t>
            </a:r>
            <a:r>
              <a:rPr lang="es-AR" b="1" i="1" u="sng" dirty="0">
                <a:effectLst>
                  <a:outerShdw blurRad="38100" dist="38100" dir="2700000" algn="tl">
                    <a:srgbClr val="000000">
                      <a:alpha val="43137"/>
                    </a:srgbClr>
                  </a:outerShdw>
                </a:effectLst>
              </a:rPr>
              <a:t>.- </a:t>
            </a:r>
            <a:endParaRPr lang="es-AR" b="1" i="1" u="sng" dirty="0" smtClean="0">
              <a:effectLst>
                <a:outerShdw blurRad="38100" dist="38100" dir="2700000" algn="tl">
                  <a:srgbClr val="000000">
                    <a:alpha val="43137"/>
                  </a:srgbClr>
                </a:outerShdw>
              </a:effectLst>
            </a:endParaRPr>
          </a:p>
          <a:p>
            <a:r>
              <a:rPr lang="es-AR" b="1" i="1" dirty="0" smtClean="0">
                <a:effectLst>
                  <a:outerShdw blurRad="38100" dist="38100" dir="2700000" algn="tl">
                    <a:srgbClr val="000000">
                      <a:alpha val="43137"/>
                    </a:srgbClr>
                  </a:outerShdw>
                </a:effectLst>
              </a:rPr>
              <a:t>El </a:t>
            </a:r>
            <a:r>
              <a:rPr lang="es-AR" b="1" i="1" dirty="0">
                <a:effectLst>
                  <a:outerShdw blurRad="38100" dist="38100" dir="2700000" algn="tl">
                    <a:srgbClr val="000000">
                      <a:alpha val="43137"/>
                    </a:srgbClr>
                  </a:outerShdw>
                </a:effectLst>
              </a:rPr>
              <a:t>poder de desatar significa invalidar el poder de Satanás. Disolver, quebrar, destrozar, derretir y apagar, soltar, liberar de cautiverio, soltar de la prisión, restaurar la salud a una persona, liberar, soltar las cadenas, dar </a:t>
            </a:r>
            <a:r>
              <a:rPr lang="es-AR" b="1" i="1" dirty="0" smtClean="0">
                <a:effectLst>
                  <a:outerShdw blurRad="38100" dist="38100" dir="2700000" algn="tl">
                    <a:srgbClr val="000000">
                      <a:alpha val="43137"/>
                    </a:srgbClr>
                  </a:outerShdw>
                </a:effectLst>
              </a:rPr>
              <a:t>libertad, permitir y “declarar legal”. </a:t>
            </a:r>
            <a:r>
              <a:rPr lang="es-AR" b="1" i="1" dirty="0">
                <a:effectLst>
                  <a:outerShdw blurRad="38100" dist="38100" dir="2700000" algn="tl">
                    <a:srgbClr val="000000">
                      <a:alpha val="43137"/>
                    </a:srgbClr>
                  </a:outerShdw>
                </a:effectLst>
              </a:rPr>
              <a:t>Tiene que ver con vida en el Espíritu y la libertad que viene con la redención. Continuamente apunta hacia la obra liberadora de Jesús de la atadura del hombre al pecado, sufrimiento y Satanás.</a:t>
            </a:r>
            <a:endParaRPr lang="es-ES" b="1" i="1" dirty="0" smtClean="0">
              <a:effectLst>
                <a:outerShdw blurRad="38100" dist="38100" dir="2700000" algn="tl">
                  <a:srgbClr val="000000">
                    <a:alpha val="43137"/>
                  </a:srgbClr>
                </a:outerShdw>
              </a:effectLst>
            </a:endParaRPr>
          </a:p>
          <a:p>
            <a:endParaRPr lang="es-AR" b="1" i="1" u="sng" dirty="0" smtClean="0">
              <a:solidFill>
                <a:srgbClr val="FFC000"/>
              </a:solidFill>
              <a:effectLst>
                <a:outerShdw blurRad="38100" dist="38100" dir="2700000" algn="tl">
                  <a:srgbClr val="000000">
                    <a:alpha val="43137"/>
                  </a:srgbClr>
                </a:outerShdw>
              </a:effectLst>
            </a:endParaRPr>
          </a:p>
          <a:p>
            <a:endParaRPr lang="es-ES" sz="1000" b="1" i="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5375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545B5898-B2D9-49A4-A901-AD041C7057D5}" type="slidenum">
              <a:rPr lang="es-VE" smtClean="0"/>
              <a:t>18</a:t>
            </a:fld>
            <a:endParaRPr lang="es-VE"/>
          </a:p>
        </p:txBody>
      </p:sp>
      <p:sp>
        <p:nvSpPr>
          <p:cNvPr id="6" name="2 CuadroTexto"/>
          <p:cNvSpPr txBox="1"/>
          <p:nvPr/>
        </p:nvSpPr>
        <p:spPr>
          <a:xfrm>
            <a:off x="314219" y="1425758"/>
            <a:ext cx="8227240" cy="4924425"/>
          </a:xfrm>
          <a:prstGeom prst="rect">
            <a:avLst/>
          </a:prstGeom>
          <a:noFill/>
        </p:spPr>
        <p:txBody>
          <a:bodyPr wrap="square" rtlCol="0">
            <a:spAutoFit/>
          </a:bodyPr>
          <a:lstStyle/>
          <a:p>
            <a:r>
              <a:rPr lang="es-AR" b="1" i="1" dirty="0" smtClean="0">
                <a:effectLst>
                  <a:outerShdw blurRad="38100" dist="38100" dir="2700000" algn="tl">
                    <a:srgbClr val="000000">
                      <a:alpha val="43137"/>
                    </a:srgbClr>
                  </a:outerShdw>
                </a:effectLst>
              </a:rPr>
              <a:t>El cristiano pierde la autoridad, o puede ser factible de problemas espirituales graves cuando tiene puertas abiertas en su vida.</a:t>
            </a:r>
            <a:endParaRPr lang="es-ES" b="1" i="1" dirty="0" smtClean="0">
              <a:effectLst>
                <a:outerShdw blurRad="38100" dist="38100" dir="2700000" algn="tl">
                  <a:srgbClr val="000000">
                    <a:alpha val="43137"/>
                  </a:srgbClr>
                </a:outerShdw>
              </a:effectLst>
            </a:endParaRPr>
          </a:p>
          <a:p>
            <a:endParaRPr lang="es-AR" b="1" i="1" u="sng" dirty="0" smtClean="0">
              <a:effectLst>
                <a:outerShdw blurRad="38100" dist="38100" dir="2700000" algn="tl">
                  <a:srgbClr val="000000">
                    <a:alpha val="43137"/>
                  </a:srgbClr>
                </a:outerShdw>
              </a:effectLst>
            </a:endParaRPr>
          </a:p>
          <a:p>
            <a:r>
              <a:rPr lang="es-AR" sz="2000" b="1" i="1" u="sng" dirty="0" smtClean="0">
                <a:effectLst>
                  <a:outerShdw blurRad="38100" dist="38100" dir="2700000" algn="tl">
                    <a:srgbClr val="000000">
                      <a:alpha val="43137"/>
                    </a:srgbClr>
                  </a:outerShdw>
                </a:effectLst>
              </a:rPr>
              <a:t>1-</a:t>
            </a:r>
            <a:r>
              <a:rPr lang="es-AR" sz="2000" b="1" i="1" dirty="0" smtClean="0">
                <a:effectLst>
                  <a:outerShdw blurRad="38100" dist="38100" dir="2700000" algn="tl">
                    <a:srgbClr val="000000">
                      <a:alpha val="43137"/>
                    </a:srgbClr>
                  </a:outerShdw>
                </a:effectLst>
              </a:rPr>
              <a:t>Puerta </a:t>
            </a:r>
            <a:r>
              <a:rPr lang="es-AR" sz="2000" b="1" i="1" dirty="0">
                <a:effectLst>
                  <a:outerShdw blurRad="38100" dist="38100" dir="2700000" algn="tl">
                    <a:srgbClr val="000000">
                      <a:alpha val="43137"/>
                    </a:srgbClr>
                  </a:outerShdw>
                </a:effectLst>
              </a:rPr>
              <a:t>de pecado: - orgullo- amargura- violencia- desobediencia- juramento- irritabilidad- envidia- rabia- resentimiento- crueldad- rebeldía- mentira- engaño- tergiversar- murmurar- idolatría- terquedad- fantasear- incredulidad- falta de perdón- peleas- arrogancia- auto-justicia- desprecio- critica- juzgar- chisme- celos- robar- impaciencia- discordia- disensión- vagancia- enojo- odio- discriminación- misógino- matriarca- impurezas sexuales- pornografía- lesbianismo- manoseo- lujuria- </a:t>
            </a:r>
            <a:r>
              <a:rPr lang="es-AR" sz="2000" b="1" i="1" dirty="0" err="1">
                <a:effectLst>
                  <a:outerShdw blurRad="38100" dist="38100" dir="2700000" algn="tl">
                    <a:srgbClr val="000000">
                      <a:alpha val="43137"/>
                    </a:srgbClr>
                  </a:outerShdw>
                </a:effectLst>
              </a:rPr>
              <a:t>fornicacion</a:t>
            </a:r>
            <a:r>
              <a:rPr lang="es-AR" sz="2000" b="1" i="1" dirty="0">
                <a:effectLst>
                  <a:outerShdw blurRad="38100" dist="38100" dir="2700000" algn="tl">
                    <a:srgbClr val="000000">
                      <a:alpha val="43137"/>
                    </a:srgbClr>
                  </a:outerShdw>
                </a:effectLst>
              </a:rPr>
              <a:t>- perversión- masturbación- orgías- </a:t>
            </a:r>
            <a:r>
              <a:rPr lang="es-AR" sz="2000" b="1" i="1" dirty="0" err="1">
                <a:effectLst>
                  <a:outerShdw blurRad="38100" dist="38100" dir="2700000" algn="tl">
                    <a:srgbClr val="000000">
                      <a:alpha val="43137"/>
                    </a:srgbClr>
                  </a:outerShdw>
                </a:effectLst>
              </a:rPr>
              <a:t>prostitucion</a:t>
            </a:r>
            <a:r>
              <a:rPr lang="es-AR" sz="2000" b="1" i="1" dirty="0">
                <a:effectLst>
                  <a:outerShdw blurRad="38100" dist="38100" dir="2700000" algn="tl">
                    <a:srgbClr val="000000">
                      <a:alpha val="43137"/>
                    </a:srgbClr>
                  </a:outerShdw>
                </a:effectLst>
              </a:rPr>
              <a:t>- adulterio- exhibicionismo- incesto- aborto- homosexualidad- bestialidad- violación- masoquismo- sadismo- fetichismo.....etc. etc..</a:t>
            </a:r>
            <a:endParaRPr lang="es-AR" sz="2000" b="1" i="1" dirty="0" smtClean="0">
              <a:effectLst>
                <a:outerShdw blurRad="38100" dist="38100" dir="2700000" algn="tl">
                  <a:srgbClr val="000000">
                    <a:alpha val="43137"/>
                  </a:srgbClr>
                </a:outerShdw>
              </a:effectLst>
            </a:endParaRPr>
          </a:p>
          <a:p>
            <a:endParaRPr lang="es-ES" sz="2000" b="1" i="1" dirty="0">
              <a:solidFill>
                <a:srgbClr val="FFC000"/>
              </a:solidFill>
              <a:effectLst>
                <a:outerShdw blurRad="38100" dist="38100" dir="2700000" algn="tl">
                  <a:srgbClr val="000000">
                    <a:alpha val="43137"/>
                  </a:srgbClr>
                </a:outerShdw>
              </a:effectLst>
            </a:endParaRPr>
          </a:p>
        </p:txBody>
      </p:sp>
      <p:sp>
        <p:nvSpPr>
          <p:cNvPr id="7" name="11 CuadroTexto"/>
          <p:cNvSpPr txBox="1"/>
          <p:nvPr/>
        </p:nvSpPr>
        <p:spPr>
          <a:xfrm>
            <a:off x="306286" y="501167"/>
            <a:ext cx="7290049" cy="584775"/>
          </a:xfrm>
          <a:prstGeom prst="rect">
            <a:avLst/>
          </a:prstGeom>
          <a:solidFill>
            <a:schemeClr val="accent4"/>
          </a:solidFill>
        </p:spPr>
        <p:txBody>
          <a:bodyPr wrap="square" rtlCol="0">
            <a:spAutoFit/>
          </a:bodyPr>
          <a:lstStyle/>
          <a:p>
            <a:r>
              <a:rPr lang="es-ES" sz="3200" i="1" dirty="0" smtClean="0">
                <a:solidFill>
                  <a:schemeClr val="tx2">
                    <a:lumMod val="20000"/>
                    <a:lumOff val="80000"/>
                  </a:schemeClr>
                </a:solidFill>
                <a:latin typeface="Adobe Arabic" pitchFamily="18" charset="-78"/>
                <a:cs typeface="Adobe Arabic" pitchFamily="18" charset="-78"/>
              </a:rPr>
              <a:t>¿Cuándo el Cristiano pierde la autoridad?</a:t>
            </a:r>
            <a:endParaRPr lang="es-ES" sz="2400" i="1" dirty="0">
              <a:solidFill>
                <a:schemeClr val="tx2">
                  <a:lumMod val="20000"/>
                  <a:lumOff val="80000"/>
                </a:schemeClr>
              </a:solidFill>
              <a:latin typeface="Adobe Arabic" pitchFamily="18" charset="-78"/>
              <a:cs typeface="Adobe Arabic" pitchFamily="18" charset="-78"/>
            </a:endParaRPr>
          </a:p>
        </p:txBody>
      </p:sp>
    </p:spTree>
    <p:extLst>
      <p:ext uri="{BB962C8B-B14F-4D97-AF65-F5344CB8AC3E}">
        <p14:creationId xmlns:p14="http://schemas.microsoft.com/office/powerpoint/2010/main" val="1599285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545B5898-B2D9-49A4-A901-AD041C7057D5}" type="slidenum">
              <a:rPr lang="es-VE" smtClean="0"/>
              <a:t>19</a:t>
            </a:fld>
            <a:endParaRPr lang="es-VE"/>
          </a:p>
        </p:txBody>
      </p:sp>
      <p:sp>
        <p:nvSpPr>
          <p:cNvPr id="6" name="11 CuadroTexto"/>
          <p:cNvSpPr txBox="1"/>
          <p:nvPr/>
        </p:nvSpPr>
        <p:spPr>
          <a:xfrm>
            <a:off x="306286" y="501167"/>
            <a:ext cx="7290049" cy="584775"/>
          </a:xfrm>
          <a:prstGeom prst="rect">
            <a:avLst/>
          </a:prstGeom>
          <a:solidFill>
            <a:schemeClr val="accent4"/>
          </a:solidFill>
        </p:spPr>
        <p:txBody>
          <a:bodyPr wrap="square" rtlCol="0">
            <a:spAutoFit/>
          </a:bodyPr>
          <a:lstStyle/>
          <a:p>
            <a:r>
              <a:rPr lang="es-ES" sz="3200" i="1" dirty="0" smtClean="0">
                <a:solidFill>
                  <a:schemeClr val="tx2">
                    <a:lumMod val="20000"/>
                    <a:lumOff val="80000"/>
                  </a:schemeClr>
                </a:solidFill>
                <a:latin typeface="Adobe Arabic" pitchFamily="18" charset="-78"/>
                <a:cs typeface="Adobe Arabic" pitchFamily="18" charset="-78"/>
              </a:rPr>
              <a:t>¿Cuándo el Cristiano pierde la autoridad?</a:t>
            </a:r>
            <a:endParaRPr lang="es-ES" sz="2400" i="1" dirty="0">
              <a:solidFill>
                <a:schemeClr val="tx2">
                  <a:lumMod val="20000"/>
                  <a:lumOff val="80000"/>
                </a:schemeClr>
              </a:solidFill>
              <a:latin typeface="Adobe Arabic" pitchFamily="18" charset="-78"/>
              <a:cs typeface="Adobe Arabic" pitchFamily="18" charset="-78"/>
            </a:endParaRPr>
          </a:p>
        </p:txBody>
      </p:sp>
      <p:sp>
        <p:nvSpPr>
          <p:cNvPr id="7" name="2 CuadroTexto"/>
          <p:cNvSpPr txBox="1"/>
          <p:nvPr/>
        </p:nvSpPr>
        <p:spPr>
          <a:xfrm>
            <a:off x="314219" y="1425758"/>
            <a:ext cx="8227240" cy="4370427"/>
          </a:xfrm>
          <a:prstGeom prst="rect">
            <a:avLst/>
          </a:prstGeom>
          <a:noFill/>
        </p:spPr>
        <p:txBody>
          <a:bodyPr wrap="square" rtlCol="0">
            <a:spAutoFit/>
          </a:bodyPr>
          <a:lstStyle/>
          <a:p>
            <a:endParaRPr lang="es-AR" b="1" i="1" u="sng" dirty="0" smtClean="0">
              <a:solidFill>
                <a:srgbClr val="FFC000"/>
              </a:solidFill>
              <a:effectLst>
                <a:outerShdw blurRad="38100" dist="38100" dir="2700000" algn="tl">
                  <a:srgbClr val="000000">
                    <a:alpha val="43137"/>
                  </a:srgbClr>
                </a:outerShdw>
              </a:effectLst>
            </a:endParaRPr>
          </a:p>
          <a:p>
            <a:r>
              <a:rPr lang="es-AR" sz="2000" b="1" i="1" u="sng" dirty="0" smtClean="0">
                <a:effectLst>
                  <a:outerShdw blurRad="38100" dist="38100" dir="2700000" algn="tl">
                    <a:srgbClr val="000000">
                      <a:alpha val="43137"/>
                    </a:srgbClr>
                  </a:outerShdw>
                </a:effectLst>
              </a:rPr>
              <a:t>2-</a:t>
            </a:r>
            <a:r>
              <a:rPr lang="es-AR" sz="2000" b="1" i="1" dirty="0" smtClean="0">
                <a:effectLst>
                  <a:outerShdw blurRad="38100" dist="38100" dir="2700000" algn="tl">
                    <a:srgbClr val="000000">
                      <a:alpha val="43137"/>
                    </a:srgbClr>
                  </a:outerShdw>
                </a:effectLst>
              </a:rPr>
              <a:t>Puerta </a:t>
            </a:r>
            <a:r>
              <a:rPr lang="es-AR" sz="2000" b="1" i="1" dirty="0">
                <a:effectLst>
                  <a:outerShdw blurRad="38100" dist="38100" dir="2700000" algn="tl">
                    <a:srgbClr val="000000">
                      <a:alpha val="43137"/>
                    </a:srgbClr>
                  </a:outerShdw>
                </a:effectLst>
              </a:rPr>
              <a:t>de ocultismo: --- cristales - bolas de cristal – trances - meditación trascendental - tabla </a:t>
            </a:r>
            <a:r>
              <a:rPr lang="es-AR" sz="2000" b="1" i="1" dirty="0" err="1">
                <a:effectLst>
                  <a:outerShdw blurRad="38100" dist="38100" dir="2700000" algn="tl">
                    <a:srgbClr val="000000">
                      <a:alpha val="43137"/>
                    </a:srgbClr>
                  </a:outerShdw>
                </a:effectLst>
              </a:rPr>
              <a:t>ouija</a:t>
            </a:r>
            <a:r>
              <a:rPr lang="es-AR" sz="2000" b="1" i="1" dirty="0">
                <a:effectLst>
                  <a:outerShdw blurRad="38100" dist="38100" dir="2700000" algn="tl">
                    <a:srgbClr val="000000">
                      <a:alpha val="43137"/>
                    </a:srgbClr>
                  </a:outerShdw>
                </a:effectLst>
              </a:rPr>
              <a:t> - hojas de te - quiromancia - cartomancia – leer el futuro - astrología – brujería – satanismo - juegos satánicos (videos) – fetiches – psiquis – adivinos – metafísica – pactos – horóscopos – magia – vudú – curanderismo – mentalismo – rituales de sangre – hipnosis – numerología – </a:t>
            </a:r>
            <a:r>
              <a:rPr lang="es-AR" sz="2000" b="1" i="1" dirty="0" err="1">
                <a:effectLst>
                  <a:outerShdw blurRad="38100" dist="38100" dir="2700000" algn="tl">
                    <a:srgbClr val="000000">
                      <a:alpha val="43137"/>
                    </a:srgbClr>
                  </a:outerShdw>
                </a:effectLst>
              </a:rPr>
              <a:t>angiologia</a:t>
            </a:r>
            <a:r>
              <a:rPr lang="es-AR" sz="2000" b="1" i="1" dirty="0">
                <a:effectLst>
                  <a:outerShdw blurRad="38100" dist="38100" dir="2700000" algn="tl">
                    <a:srgbClr val="000000">
                      <a:alpha val="43137"/>
                    </a:srgbClr>
                  </a:outerShdw>
                </a:effectLst>
              </a:rPr>
              <a:t> – yoga – </a:t>
            </a:r>
            <a:r>
              <a:rPr lang="es-AR" sz="2000" b="1" i="1" dirty="0" err="1">
                <a:effectLst>
                  <a:outerShdw blurRad="38100" dist="38100" dir="2700000" algn="tl">
                    <a:srgbClr val="000000">
                      <a:alpha val="43137"/>
                    </a:srgbClr>
                  </a:outerShdw>
                </a:effectLst>
              </a:rPr>
              <a:t>velomancia</a:t>
            </a:r>
            <a:r>
              <a:rPr lang="es-AR" sz="2000" b="1" i="1" dirty="0">
                <a:effectLst>
                  <a:outerShdw blurRad="38100" dist="38100" dir="2700000" algn="tl">
                    <a:srgbClr val="000000">
                      <a:alpha val="43137"/>
                    </a:srgbClr>
                  </a:outerShdw>
                </a:effectLst>
              </a:rPr>
              <a:t> - péndulo – levitación – escritura y dibujos automáticos – </a:t>
            </a:r>
            <a:r>
              <a:rPr lang="es-AR" sz="2000" b="1" i="1" dirty="0" err="1">
                <a:effectLst>
                  <a:outerShdw blurRad="38100" dist="38100" dir="2700000" algn="tl">
                    <a:srgbClr val="000000">
                      <a:alpha val="43137"/>
                    </a:srgbClr>
                  </a:outerShdw>
                </a:effectLst>
              </a:rPr>
              <a:t>halloween</a:t>
            </a:r>
            <a:r>
              <a:rPr lang="es-AR" sz="2000" b="1" i="1" dirty="0">
                <a:effectLst>
                  <a:outerShdw blurRad="38100" dist="38100" dir="2700000" algn="tl">
                    <a:srgbClr val="000000">
                      <a:alpha val="43137"/>
                    </a:srgbClr>
                  </a:outerShdw>
                </a:effectLst>
              </a:rPr>
              <a:t> – Religiones pasadas - hinduismo – islamismo – musulmán - budismo – nueva era – cultos: testigos de Jehová – mormones – ciencias cristianas - falsas doctrinas – ángeles del infierno – niños de dios – secta </a:t>
            </a:r>
            <a:r>
              <a:rPr lang="es-AR" sz="2000" b="1" i="1" dirty="0" err="1">
                <a:effectLst>
                  <a:outerShdw blurRad="38100" dist="38100" dir="2700000" algn="tl">
                    <a:srgbClr val="000000">
                      <a:alpha val="43137"/>
                    </a:srgbClr>
                  </a:outerShdw>
                </a:effectLst>
              </a:rPr>
              <a:t>moons</a:t>
            </a:r>
            <a:r>
              <a:rPr lang="es-AR" sz="2000" b="1" i="1" dirty="0">
                <a:effectLst>
                  <a:outerShdw blurRad="38100" dist="38100" dir="2700000" algn="tl">
                    <a:srgbClr val="000000">
                      <a:alpha val="43137"/>
                    </a:srgbClr>
                  </a:outerShdw>
                </a:effectLst>
              </a:rPr>
              <a:t> – masonería – logias secretas – fraternidades – </a:t>
            </a:r>
            <a:r>
              <a:rPr lang="es-AR" sz="2000" b="1" i="1" dirty="0" err="1">
                <a:effectLst>
                  <a:outerShdw blurRad="38100" dist="38100" dir="2700000" algn="tl">
                    <a:srgbClr val="000000">
                      <a:alpha val="43137"/>
                    </a:srgbClr>
                  </a:outerShdw>
                </a:effectLst>
              </a:rPr>
              <a:t>boy</a:t>
            </a:r>
            <a:r>
              <a:rPr lang="es-AR" sz="2000" b="1" i="1" dirty="0">
                <a:effectLst>
                  <a:outerShdw blurRad="38100" dist="38100" dir="2700000" algn="tl">
                    <a:srgbClr val="000000">
                      <a:alpha val="43137"/>
                    </a:srgbClr>
                  </a:outerShdw>
                </a:effectLst>
              </a:rPr>
              <a:t> scout – espíritus guías – espiritismo – etc.</a:t>
            </a:r>
            <a:endParaRPr lang="es-ES" sz="20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1577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83568" y="764704"/>
            <a:ext cx="8136904" cy="6494085"/>
          </a:xfrm>
          <a:prstGeom prst="rect">
            <a:avLst/>
          </a:prstGeom>
          <a:noFill/>
        </p:spPr>
        <p:txBody>
          <a:bodyPr wrap="square" rtlCol="0">
            <a:spAutoFit/>
          </a:bodyPr>
          <a:lstStyle/>
          <a:p>
            <a:r>
              <a:rPr lang="es-ES" sz="2800" b="1" i="1" dirty="0" smtClean="0"/>
              <a:t>                                                                                                                                                                                                                                                                                                                                                                                                                                                                                                                 Hay una gran batalla que                                                                                                                                                            está siendo librada en el ámbito espiritual. </a:t>
            </a:r>
          </a:p>
          <a:p>
            <a:endParaRPr lang="es-ES" sz="2800" b="1" i="1" dirty="0" smtClean="0"/>
          </a:p>
          <a:p>
            <a:pPr marL="285750" indent="-285750">
              <a:buFont typeface="Arial" pitchFamily="34" charset="0"/>
              <a:buChar char="•"/>
            </a:pPr>
            <a:r>
              <a:rPr lang="es-ES" sz="2800" b="1" dirty="0" smtClean="0"/>
              <a:t>Para </a:t>
            </a:r>
            <a:r>
              <a:rPr lang="es-ES" sz="2800" b="1" dirty="0"/>
              <a:t>entender esta guerra debemos entender que el hombre vive en </a:t>
            </a:r>
            <a:r>
              <a:rPr lang="es-ES" sz="2800" b="1" i="1" u="sng" dirty="0"/>
              <a:t>DOS MUNDOS</a:t>
            </a:r>
            <a:r>
              <a:rPr lang="es-ES" sz="2800" b="1" dirty="0"/>
              <a:t>: </a:t>
            </a:r>
            <a:r>
              <a:rPr lang="es-ES" sz="2800" b="1" i="1" dirty="0"/>
              <a:t>el mundo «natural» </a:t>
            </a:r>
            <a:r>
              <a:rPr lang="es-ES" sz="2800" b="1" dirty="0"/>
              <a:t>(se percibe por los cinco (5) sentidos corporales, y el «espiritual» que no podemos verlo con nuestros ojos pero es tan real como el mundo natural, lo percibimos con el «discernimiento espiritual» </a:t>
            </a:r>
            <a:r>
              <a:rPr lang="es-VE" sz="2800" b="1" i="1" dirty="0"/>
              <a:t>“Hay cuerpos celestiales y cuerpos terrenales” (1 Corintios </a:t>
            </a:r>
            <a:r>
              <a:rPr lang="es-ES" sz="2800" b="1" i="1" dirty="0"/>
              <a:t>15:40).</a:t>
            </a:r>
            <a:endParaRPr lang="es-ES" sz="2800" b="1" dirty="0"/>
          </a:p>
          <a:p>
            <a:pPr marL="285750" indent="-285750">
              <a:buFont typeface="Arial" pitchFamily="34" charset="0"/>
              <a:buChar char="•"/>
            </a:pPr>
            <a:r>
              <a:rPr lang="es-ES" sz="2400" b="1" i="1" dirty="0" smtClean="0">
                <a:solidFill>
                  <a:srgbClr val="FFFF00"/>
                </a:solidFill>
              </a:rPr>
              <a:t>                                                                                                                                                                 </a:t>
            </a:r>
          </a:p>
        </p:txBody>
      </p:sp>
    </p:spTree>
    <p:extLst>
      <p:ext uri="{BB962C8B-B14F-4D97-AF65-F5344CB8AC3E}">
        <p14:creationId xmlns:p14="http://schemas.microsoft.com/office/powerpoint/2010/main" val="42731799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545B5898-B2D9-49A4-A901-AD041C7057D5}" type="slidenum">
              <a:rPr lang="es-VE" smtClean="0"/>
              <a:t>20</a:t>
            </a:fld>
            <a:endParaRPr lang="es-VE"/>
          </a:p>
        </p:txBody>
      </p:sp>
      <p:sp>
        <p:nvSpPr>
          <p:cNvPr id="6" name="11 CuadroTexto"/>
          <p:cNvSpPr txBox="1"/>
          <p:nvPr/>
        </p:nvSpPr>
        <p:spPr>
          <a:xfrm>
            <a:off x="306286" y="501167"/>
            <a:ext cx="7290049" cy="584775"/>
          </a:xfrm>
          <a:prstGeom prst="rect">
            <a:avLst/>
          </a:prstGeom>
          <a:solidFill>
            <a:schemeClr val="accent4"/>
          </a:solidFill>
        </p:spPr>
        <p:txBody>
          <a:bodyPr wrap="square" rtlCol="0">
            <a:spAutoFit/>
          </a:bodyPr>
          <a:lstStyle/>
          <a:p>
            <a:r>
              <a:rPr lang="es-ES" sz="3200" i="1" dirty="0" smtClean="0">
                <a:solidFill>
                  <a:schemeClr val="tx2">
                    <a:lumMod val="20000"/>
                    <a:lumOff val="80000"/>
                  </a:schemeClr>
                </a:solidFill>
                <a:latin typeface="Adobe Arabic" pitchFamily="18" charset="-78"/>
                <a:cs typeface="Adobe Arabic" pitchFamily="18" charset="-78"/>
              </a:rPr>
              <a:t>¿Cuándo el Cristiano pierde la autoridad?</a:t>
            </a:r>
            <a:endParaRPr lang="es-ES" sz="2400" i="1" dirty="0">
              <a:solidFill>
                <a:schemeClr val="tx2">
                  <a:lumMod val="20000"/>
                  <a:lumOff val="80000"/>
                </a:schemeClr>
              </a:solidFill>
              <a:latin typeface="Adobe Arabic" pitchFamily="18" charset="-78"/>
              <a:cs typeface="Adobe Arabic" pitchFamily="18" charset="-78"/>
            </a:endParaRPr>
          </a:p>
        </p:txBody>
      </p:sp>
      <p:sp>
        <p:nvSpPr>
          <p:cNvPr id="7" name="2 CuadroTexto"/>
          <p:cNvSpPr txBox="1"/>
          <p:nvPr/>
        </p:nvSpPr>
        <p:spPr>
          <a:xfrm>
            <a:off x="314219" y="1425758"/>
            <a:ext cx="8227240" cy="3785652"/>
          </a:xfrm>
          <a:prstGeom prst="rect">
            <a:avLst/>
          </a:prstGeom>
          <a:noFill/>
        </p:spPr>
        <p:txBody>
          <a:bodyPr wrap="square" rtlCol="0">
            <a:spAutoFit/>
          </a:bodyPr>
          <a:lstStyle/>
          <a:p>
            <a:r>
              <a:rPr lang="es-AR" b="1" i="1" u="sng" dirty="0" smtClean="0">
                <a:effectLst>
                  <a:outerShdw blurRad="38100" dist="38100" dir="2700000" algn="tl">
                    <a:srgbClr val="000000">
                      <a:alpha val="43137"/>
                    </a:srgbClr>
                  </a:outerShdw>
                </a:effectLst>
              </a:rPr>
              <a:t>3-</a:t>
            </a:r>
            <a:r>
              <a:rPr lang="es-AR" sz="2400" b="1" i="1" dirty="0" smtClean="0">
                <a:effectLst>
                  <a:outerShdw blurRad="38100" dist="38100" dir="2700000" algn="tl">
                    <a:srgbClr val="000000">
                      <a:alpha val="43137"/>
                    </a:srgbClr>
                  </a:outerShdw>
                </a:effectLst>
              </a:rPr>
              <a:t> </a:t>
            </a:r>
            <a:r>
              <a:rPr lang="es-AR" sz="2400" b="1" i="1" dirty="0">
                <a:effectLst>
                  <a:outerShdw blurRad="38100" dist="38100" dir="2700000" algn="tl">
                    <a:srgbClr val="000000">
                      <a:alpha val="43137"/>
                    </a:srgbClr>
                  </a:outerShdw>
                </a:effectLst>
              </a:rPr>
              <a:t>Puerta de heridas: miedos – soledad – descontento – infelicidad – pensamiento de suicidio – ataduras – vacíos – culpa – ansiedad – falta de gozo – desconfianza – inseguridad – auto culpa – preocupación – falsa realidad – tristeza - tormento – depresión – manipulación – duda – vergüenza – desesperación – fracaso – terror – desanimo – escapismo – pesadillas – sentir como diferentes personas – cambiante – rechazo – maldición en el vientre – etc.</a:t>
            </a:r>
            <a:endParaRPr lang="es-AR" sz="2400" b="1" i="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4669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545B5898-B2D9-49A4-A901-AD041C7057D5}" type="slidenum">
              <a:rPr lang="es-VE" smtClean="0"/>
              <a:t>21</a:t>
            </a:fld>
            <a:endParaRPr lang="es-VE"/>
          </a:p>
        </p:txBody>
      </p:sp>
      <p:sp>
        <p:nvSpPr>
          <p:cNvPr id="6" name="11 CuadroTexto"/>
          <p:cNvSpPr txBox="1"/>
          <p:nvPr/>
        </p:nvSpPr>
        <p:spPr>
          <a:xfrm>
            <a:off x="306286" y="501167"/>
            <a:ext cx="7290049" cy="584775"/>
          </a:xfrm>
          <a:prstGeom prst="rect">
            <a:avLst/>
          </a:prstGeom>
          <a:solidFill>
            <a:schemeClr val="accent4"/>
          </a:solidFill>
        </p:spPr>
        <p:txBody>
          <a:bodyPr wrap="square" rtlCol="0">
            <a:spAutoFit/>
          </a:bodyPr>
          <a:lstStyle/>
          <a:p>
            <a:r>
              <a:rPr lang="es-ES" sz="3200" i="1" dirty="0" smtClean="0">
                <a:solidFill>
                  <a:schemeClr val="tx2">
                    <a:lumMod val="20000"/>
                    <a:lumOff val="80000"/>
                  </a:schemeClr>
                </a:solidFill>
                <a:latin typeface="Adobe Arabic" pitchFamily="18" charset="-78"/>
                <a:cs typeface="Adobe Arabic" pitchFamily="18" charset="-78"/>
              </a:rPr>
              <a:t>¿Cuándo el Cristiano pierde la autoridad?</a:t>
            </a:r>
            <a:endParaRPr lang="es-ES" sz="2400" i="1" dirty="0">
              <a:solidFill>
                <a:schemeClr val="tx2">
                  <a:lumMod val="20000"/>
                  <a:lumOff val="80000"/>
                </a:schemeClr>
              </a:solidFill>
              <a:latin typeface="Adobe Arabic" pitchFamily="18" charset="-78"/>
              <a:cs typeface="Adobe Arabic" pitchFamily="18" charset="-78"/>
            </a:endParaRPr>
          </a:p>
        </p:txBody>
      </p:sp>
      <p:sp>
        <p:nvSpPr>
          <p:cNvPr id="7" name="2 CuadroTexto"/>
          <p:cNvSpPr txBox="1"/>
          <p:nvPr/>
        </p:nvSpPr>
        <p:spPr>
          <a:xfrm>
            <a:off x="314219" y="1425758"/>
            <a:ext cx="8227240" cy="5078313"/>
          </a:xfrm>
          <a:prstGeom prst="rect">
            <a:avLst/>
          </a:prstGeom>
          <a:noFill/>
        </p:spPr>
        <p:txBody>
          <a:bodyPr wrap="square" rtlCol="0">
            <a:spAutoFit/>
          </a:bodyPr>
          <a:lstStyle/>
          <a:p>
            <a:r>
              <a:rPr lang="es-AR" b="1" i="1" dirty="0" smtClean="0">
                <a:effectLst>
                  <a:outerShdw blurRad="38100" dist="38100" dir="2700000" algn="tl">
                    <a:srgbClr val="000000">
                      <a:alpha val="43137"/>
                    </a:srgbClr>
                  </a:outerShdw>
                </a:effectLst>
              </a:rPr>
              <a:t>4- </a:t>
            </a:r>
            <a:r>
              <a:rPr lang="es-AR" b="1" i="1" dirty="0">
                <a:effectLst>
                  <a:outerShdw blurRad="38100" dist="38100" dir="2700000" algn="tl">
                    <a:srgbClr val="000000">
                      <a:alpha val="43137"/>
                    </a:srgbClr>
                  </a:outerShdw>
                </a:effectLst>
              </a:rPr>
              <a:t>Puerta de Herencias: adicciones a las drogas – alcohol – glotonería – tabaco – música – sexo – medicamentos - ...(problemas matrimoniales) – espiritual – emocional – divorcio – separación – frigidez – impotencia – infidelidad - (problemas de finanzas) – bancarrota - ....(problemas mentales) – confusión – alucinaciones – propenso a tener accidentes – control – inferioridad – locura – concentración – traumas – paranoia – complejo persecutorio – voces en la mente - trances – esquizofrenia - ....(problemas físicos) – estrés - tensión – dolor de cabeza – adormecimiento – desmayos – fatiga – insomnio – anorexia – bulimia – asma – mareo – cáncer – agotamiento – alergias – dolor – narcolepsia – tumores – problemas en la sangre – epilepsia – sinusitis – etc</a:t>
            </a:r>
            <a:r>
              <a:rPr lang="es-AR" b="1" i="1" dirty="0" smtClean="0">
                <a:effectLst>
                  <a:outerShdw blurRad="38100" dist="38100" dir="2700000" algn="tl">
                    <a:srgbClr val="000000">
                      <a:alpha val="43137"/>
                    </a:srgbClr>
                  </a:outerShdw>
                </a:effectLst>
              </a:rPr>
              <a:t>.</a:t>
            </a:r>
          </a:p>
          <a:p>
            <a:endParaRPr lang="es-AR" b="1" i="1" dirty="0">
              <a:effectLst>
                <a:outerShdw blurRad="38100" dist="38100" dir="2700000" algn="tl">
                  <a:srgbClr val="000000">
                    <a:alpha val="43137"/>
                  </a:srgbClr>
                </a:outerShdw>
              </a:effectLst>
            </a:endParaRPr>
          </a:p>
          <a:p>
            <a:r>
              <a:rPr lang="es-AR" b="1" i="1" dirty="0">
                <a:effectLst>
                  <a:outerShdw blurRad="38100" dist="38100" dir="2700000" algn="tl">
                    <a:srgbClr val="000000">
                      <a:alpha val="43137"/>
                    </a:srgbClr>
                  </a:outerShdw>
                </a:effectLst>
              </a:rPr>
              <a:t>Las ataduras pueden venir por observar, participar, asociar, o por maldiciones generacionales. Estas puertas mencionadas, son para tener un orden de oración y pedir al Esp. Santo que sea EL quien nos </a:t>
            </a:r>
            <a:r>
              <a:rPr lang="es-AR" b="1" i="1" dirty="0" smtClean="0">
                <a:effectLst>
                  <a:outerShdw blurRad="38100" dist="38100" dir="2700000" algn="tl">
                    <a:srgbClr val="000000">
                      <a:alpha val="43137"/>
                    </a:srgbClr>
                  </a:outerShdw>
                </a:effectLst>
              </a:rPr>
              <a:t>guie </a:t>
            </a:r>
            <a:r>
              <a:rPr lang="es-AR" b="1" i="1" dirty="0">
                <a:effectLst>
                  <a:outerShdw blurRad="38100" dist="38100" dir="2700000" algn="tl">
                    <a:srgbClr val="000000">
                      <a:alpha val="43137"/>
                    </a:srgbClr>
                  </a:outerShdw>
                </a:effectLst>
              </a:rPr>
              <a:t>correctamente a discernir como orar eficazmente. También para ver en cada uno que no encuentre nada de esto el enemigo, que pueda usar para invalidar nuestras oraciones.</a:t>
            </a:r>
            <a:endParaRPr lang="es-AR" b="1" i="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4671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545B5898-B2D9-49A4-A901-AD041C7057D5}" type="slidenum">
              <a:rPr lang="es-VE" smtClean="0"/>
              <a:t>22</a:t>
            </a:fld>
            <a:endParaRPr lang="es-VE"/>
          </a:p>
        </p:txBody>
      </p:sp>
      <p:sp>
        <p:nvSpPr>
          <p:cNvPr id="6" name="11 CuadroTexto"/>
          <p:cNvSpPr txBox="1"/>
          <p:nvPr/>
        </p:nvSpPr>
        <p:spPr>
          <a:xfrm>
            <a:off x="306286" y="501167"/>
            <a:ext cx="7290049" cy="584775"/>
          </a:xfrm>
          <a:prstGeom prst="rect">
            <a:avLst/>
          </a:prstGeom>
          <a:solidFill>
            <a:schemeClr val="accent4"/>
          </a:solidFill>
        </p:spPr>
        <p:txBody>
          <a:bodyPr wrap="square" rtlCol="0">
            <a:spAutoFit/>
          </a:bodyPr>
          <a:lstStyle/>
          <a:p>
            <a:r>
              <a:rPr lang="es-ES" sz="3200" i="1" dirty="0" smtClean="0">
                <a:solidFill>
                  <a:schemeClr val="tx2">
                    <a:lumMod val="20000"/>
                    <a:lumOff val="80000"/>
                  </a:schemeClr>
                </a:solidFill>
                <a:latin typeface="Adobe Arabic" pitchFamily="18" charset="-78"/>
                <a:cs typeface="Adobe Arabic" pitchFamily="18" charset="-78"/>
              </a:rPr>
              <a:t>Preparación antes de la guerra espiritual</a:t>
            </a:r>
            <a:endParaRPr lang="es-ES" sz="2400" i="1" dirty="0">
              <a:solidFill>
                <a:schemeClr val="tx2">
                  <a:lumMod val="20000"/>
                  <a:lumOff val="80000"/>
                </a:schemeClr>
              </a:solidFill>
              <a:latin typeface="Adobe Arabic" pitchFamily="18" charset="-78"/>
              <a:cs typeface="Adobe Arabic" pitchFamily="18" charset="-78"/>
            </a:endParaRPr>
          </a:p>
        </p:txBody>
      </p:sp>
      <p:sp>
        <p:nvSpPr>
          <p:cNvPr id="7" name="2 CuadroTexto"/>
          <p:cNvSpPr txBox="1"/>
          <p:nvPr/>
        </p:nvSpPr>
        <p:spPr>
          <a:xfrm>
            <a:off x="306286" y="1225689"/>
            <a:ext cx="8227240" cy="5632311"/>
          </a:xfrm>
          <a:prstGeom prst="rect">
            <a:avLst/>
          </a:prstGeom>
          <a:noFill/>
        </p:spPr>
        <p:txBody>
          <a:bodyPr wrap="square" rtlCol="0">
            <a:spAutoFit/>
          </a:bodyPr>
          <a:lstStyle/>
          <a:p>
            <a:pPr marL="342900" indent="-342900">
              <a:buFont typeface="+mj-lt"/>
              <a:buAutoNum type="arabicPeriod"/>
            </a:pPr>
            <a:r>
              <a:rPr lang="es-AR" sz="2000" b="1" i="1" dirty="0" smtClean="0">
                <a:effectLst>
                  <a:outerShdw blurRad="38100" dist="38100" dir="2700000" algn="tl">
                    <a:srgbClr val="000000">
                      <a:alpha val="43137"/>
                    </a:srgbClr>
                  </a:outerShdw>
                </a:effectLst>
              </a:rPr>
              <a:t>Humillarse ante Dios.</a:t>
            </a:r>
          </a:p>
          <a:p>
            <a:pPr marL="342900" indent="-342900">
              <a:buFont typeface="+mj-lt"/>
              <a:buAutoNum type="arabicPeriod"/>
            </a:pPr>
            <a:r>
              <a:rPr lang="es-AR" sz="2000" b="1" i="1" dirty="0" smtClean="0">
                <a:effectLst>
                  <a:outerShdw blurRad="38100" dist="38100" dir="2700000" algn="tl">
                    <a:srgbClr val="000000">
                      <a:alpha val="43137"/>
                    </a:srgbClr>
                  </a:outerShdw>
                </a:effectLst>
              </a:rPr>
              <a:t>Arrepentirse .</a:t>
            </a:r>
          </a:p>
          <a:p>
            <a:pPr marL="342900" indent="-342900">
              <a:buFont typeface="+mj-lt"/>
              <a:buAutoNum type="arabicPeriod"/>
            </a:pPr>
            <a:r>
              <a:rPr lang="es-AR" sz="2000" b="1" i="1" dirty="0" smtClean="0">
                <a:effectLst>
                  <a:outerShdw blurRad="38100" dist="38100" dir="2700000" algn="tl">
                    <a:srgbClr val="000000">
                      <a:alpha val="43137"/>
                    </a:srgbClr>
                  </a:outerShdw>
                </a:effectLst>
              </a:rPr>
              <a:t>Dejar el pecado.</a:t>
            </a:r>
          </a:p>
          <a:p>
            <a:pPr marL="342900" indent="-342900">
              <a:buFont typeface="+mj-lt"/>
              <a:buAutoNum type="arabicPeriod"/>
            </a:pPr>
            <a:r>
              <a:rPr lang="es-AR" sz="2000" b="1" i="1" dirty="0" smtClean="0">
                <a:effectLst>
                  <a:outerShdw blurRad="38100" dist="38100" dir="2700000" algn="tl">
                    <a:srgbClr val="000000">
                      <a:alpha val="43137"/>
                    </a:srgbClr>
                  </a:outerShdw>
                </a:effectLst>
              </a:rPr>
              <a:t>Caminar en obediencia y fe. </a:t>
            </a:r>
          </a:p>
          <a:p>
            <a:pPr marL="342900" indent="-342900">
              <a:buFont typeface="+mj-lt"/>
              <a:buAutoNum type="arabicPeriod"/>
            </a:pPr>
            <a:r>
              <a:rPr lang="es-AR" sz="2000" b="1" i="1" dirty="0" smtClean="0">
                <a:effectLst>
                  <a:outerShdw blurRad="38100" dist="38100" dir="2700000" algn="tl">
                    <a:srgbClr val="000000">
                      <a:alpha val="43137"/>
                    </a:srgbClr>
                  </a:outerShdw>
                </a:effectLst>
              </a:rPr>
              <a:t>Ponerse la armadura de Dios.</a:t>
            </a:r>
          </a:p>
          <a:p>
            <a:pPr marL="342900" indent="-342900">
              <a:buFont typeface="+mj-lt"/>
              <a:buAutoNum type="arabicPeriod"/>
            </a:pPr>
            <a:r>
              <a:rPr lang="es-AR" sz="2000" b="1" i="1" dirty="0" smtClean="0">
                <a:effectLst>
                  <a:outerShdw blurRad="38100" dist="38100" dir="2700000" algn="tl">
                    <a:srgbClr val="000000">
                      <a:alpha val="43137"/>
                    </a:srgbClr>
                  </a:outerShdw>
                </a:effectLst>
              </a:rPr>
              <a:t>Velar y estar sobrios.</a:t>
            </a:r>
          </a:p>
          <a:p>
            <a:pPr marL="342900" indent="-342900">
              <a:buFont typeface="+mj-lt"/>
              <a:buAutoNum type="arabicPeriod"/>
            </a:pPr>
            <a:r>
              <a:rPr lang="es-AR" sz="2000" b="1" i="1" dirty="0" smtClean="0">
                <a:effectLst>
                  <a:outerShdw blurRad="38100" dist="38100" dir="2700000" algn="tl">
                    <a:srgbClr val="000000">
                      <a:alpha val="43137"/>
                    </a:srgbClr>
                  </a:outerShdw>
                </a:effectLst>
              </a:rPr>
              <a:t>Identificarse con el pecado de su nación, familia, iglesia y pedir perdón por ellos.</a:t>
            </a:r>
          </a:p>
          <a:p>
            <a:pPr marL="342900" indent="-342900">
              <a:buFont typeface="+mj-lt"/>
              <a:buAutoNum type="arabicPeriod"/>
            </a:pPr>
            <a:r>
              <a:rPr lang="es-AR" sz="2000" b="1" i="1" dirty="0" smtClean="0">
                <a:effectLst>
                  <a:outerShdw blurRad="38100" dist="38100" dir="2700000" algn="tl">
                    <a:srgbClr val="000000">
                      <a:alpha val="43137"/>
                    </a:srgbClr>
                  </a:outerShdw>
                </a:effectLst>
              </a:rPr>
              <a:t>Orar que Dios nos muestre su propósito.</a:t>
            </a:r>
          </a:p>
          <a:p>
            <a:pPr marL="342900" indent="-342900">
              <a:buFont typeface="+mj-lt"/>
              <a:buAutoNum type="arabicPeriod"/>
            </a:pPr>
            <a:r>
              <a:rPr lang="es-AR" sz="2000" b="1" i="1" dirty="0" smtClean="0">
                <a:effectLst>
                  <a:outerShdw blurRad="38100" dist="38100" dir="2700000" algn="tl">
                    <a:srgbClr val="000000">
                      <a:alpha val="43137"/>
                    </a:srgbClr>
                  </a:outerShdw>
                </a:effectLst>
              </a:rPr>
              <a:t>Pedir al </a:t>
            </a:r>
            <a:r>
              <a:rPr lang="es-AR" sz="2000" b="1" i="1" dirty="0">
                <a:effectLst>
                  <a:outerShdw blurRad="38100" dist="38100" dir="2700000" algn="tl">
                    <a:srgbClr val="000000">
                      <a:alpha val="43137"/>
                    </a:srgbClr>
                  </a:outerShdw>
                </a:effectLst>
              </a:rPr>
              <a:t>E</a:t>
            </a:r>
            <a:r>
              <a:rPr lang="es-AR" sz="2000" b="1" i="1" dirty="0" smtClean="0">
                <a:effectLst>
                  <a:outerShdw blurRad="38100" dist="38100" dir="2700000" algn="tl">
                    <a:srgbClr val="000000">
                      <a:alpha val="43137"/>
                    </a:srgbClr>
                  </a:outerShdw>
                </a:effectLst>
              </a:rPr>
              <a:t>spíritu Santo que nos de discernimiento </a:t>
            </a:r>
            <a:r>
              <a:rPr lang="es-AR" sz="2000" b="1" i="1" smtClean="0">
                <a:effectLst>
                  <a:outerShdw blurRad="38100" dist="38100" dir="2700000" algn="tl">
                    <a:srgbClr val="000000">
                      <a:alpha val="43137"/>
                    </a:srgbClr>
                  </a:outerShdw>
                </a:effectLst>
              </a:rPr>
              <a:t>de espíritus </a:t>
            </a:r>
            <a:r>
              <a:rPr lang="es-AR" sz="2000" b="1" i="1" dirty="0" smtClean="0">
                <a:effectLst>
                  <a:outerShdw blurRad="38100" dist="38100" dir="2700000" algn="tl">
                    <a:srgbClr val="000000">
                      <a:alpha val="43137"/>
                    </a:srgbClr>
                  </a:outerShdw>
                </a:effectLst>
              </a:rPr>
              <a:t>y atarlos en el nombre de Jesús. (Confrontar con el espíritu opuesto).</a:t>
            </a:r>
          </a:p>
          <a:p>
            <a:pPr marL="342900" indent="-342900">
              <a:buFont typeface="+mj-lt"/>
              <a:buAutoNum type="arabicPeriod"/>
            </a:pPr>
            <a:r>
              <a:rPr lang="es-AR" sz="2000" b="1" i="1" dirty="0" smtClean="0">
                <a:effectLst>
                  <a:outerShdw blurRad="38100" dist="38100" dir="2700000" algn="tl">
                    <a:srgbClr val="000000">
                      <a:alpha val="43137"/>
                    </a:srgbClr>
                  </a:outerShdw>
                </a:effectLst>
              </a:rPr>
              <a:t>Legislar usando la palabra de Dios y las Armas Espirituales.(con vos audible)</a:t>
            </a:r>
          </a:p>
          <a:p>
            <a:pPr marL="342900" indent="-342900">
              <a:buFont typeface="+mj-lt"/>
              <a:buAutoNum type="arabicPeriod"/>
            </a:pPr>
            <a:r>
              <a:rPr lang="es-AR" sz="2000" b="1" i="1" dirty="0" smtClean="0">
                <a:effectLst>
                  <a:outerShdw blurRad="38100" dist="38100" dir="2700000" algn="tl">
                    <a:srgbClr val="000000">
                      <a:alpha val="43137"/>
                    </a:srgbClr>
                  </a:outerShdw>
                </a:effectLst>
              </a:rPr>
              <a:t>Atar al Hombre fuerte, principados y potestades. No se debe realizar guerra espiritual de rodillas, solo ante Dios nos arrodillamos.</a:t>
            </a:r>
          </a:p>
          <a:p>
            <a:pPr marL="342900" indent="-342900">
              <a:buFont typeface="+mj-lt"/>
              <a:buAutoNum type="arabicPeriod"/>
            </a:pPr>
            <a:r>
              <a:rPr lang="es-AR" sz="2000" b="1" i="1" dirty="0" smtClean="0">
                <a:effectLst>
                  <a:outerShdw blurRad="38100" dist="38100" dir="2700000" algn="tl">
                    <a:srgbClr val="000000">
                      <a:alpha val="43137"/>
                    </a:srgbClr>
                  </a:outerShdw>
                </a:effectLst>
              </a:rPr>
              <a:t>Vencer el mal con el bien.</a:t>
            </a:r>
          </a:p>
        </p:txBody>
      </p:sp>
    </p:spTree>
    <p:extLst>
      <p:ext uri="{BB962C8B-B14F-4D97-AF65-F5344CB8AC3E}">
        <p14:creationId xmlns:p14="http://schemas.microsoft.com/office/powerpoint/2010/main" val="1666155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545B5898-B2D9-49A4-A901-AD041C7057D5}" type="slidenum">
              <a:rPr lang="es-VE" smtClean="0"/>
              <a:t>23</a:t>
            </a:fld>
            <a:endParaRPr lang="es-VE"/>
          </a:p>
        </p:txBody>
      </p:sp>
      <p:sp>
        <p:nvSpPr>
          <p:cNvPr id="6" name="11 CuadroTexto"/>
          <p:cNvSpPr txBox="1"/>
          <p:nvPr/>
        </p:nvSpPr>
        <p:spPr>
          <a:xfrm>
            <a:off x="306286" y="501167"/>
            <a:ext cx="7290049" cy="584775"/>
          </a:xfrm>
          <a:prstGeom prst="rect">
            <a:avLst/>
          </a:prstGeom>
          <a:solidFill>
            <a:schemeClr val="accent4"/>
          </a:solidFill>
        </p:spPr>
        <p:txBody>
          <a:bodyPr wrap="square" rtlCol="0">
            <a:spAutoFit/>
          </a:bodyPr>
          <a:lstStyle/>
          <a:p>
            <a:r>
              <a:rPr lang="es-ES" sz="3200" i="1" dirty="0" smtClean="0">
                <a:solidFill>
                  <a:schemeClr val="tx2">
                    <a:lumMod val="20000"/>
                    <a:lumOff val="80000"/>
                  </a:schemeClr>
                </a:solidFill>
                <a:latin typeface="Adobe Arabic" pitchFamily="18" charset="-78"/>
                <a:cs typeface="Adobe Arabic" pitchFamily="18" charset="-78"/>
              </a:rPr>
              <a:t>Conclusiones finales</a:t>
            </a:r>
            <a:endParaRPr lang="es-ES" sz="2400" i="1" dirty="0">
              <a:solidFill>
                <a:schemeClr val="tx2">
                  <a:lumMod val="20000"/>
                  <a:lumOff val="80000"/>
                </a:schemeClr>
              </a:solidFill>
              <a:latin typeface="Adobe Arabic" pitchFamily="18" charset="-78"/>
              <a:cs typeface="Adobe Arabic" pitchFamily="18" charset="-78"/>
            </a:endParaRPr>
          </a:p>
        </p:txBody>
      </p:sp>
      <p:sp>
        <p:nvSpPr>
          <p:cNvPr id="7" name="CuadroTexto 6"/>
          <p:cNvSpPr txBox="1"/>
          <p:nvPr/>
        </p:nvSpPr>
        <p:spPr>
          <a:xfrm>
            <a:off x="498513" y="1213682"/>
            <a:ext cx="8055807" cy="4524315"/>
          </a:xfrm>
          <a:prstGeom prst="rect">
            <a:avLst/>
          </a:prstGeom>
          <a:noFill/>
        </p:spPr>
        <p:txBody>
          <a:bodyPr wrap="square" rtlCol="0">
            <a:spAutoFit/>
          </a:bodyPr>
          <a:lstStyle/>
          <a:p>
            <a:r>
              <a:rPr lang="es-AR" b="1" dirty="0"/>
              <a:t/>
            </a:r>
            <a:br>
              <a:rPr lang="es-AR" b="1" dirty="0"/>
            </a:br>
            <a:r>
              <a:rPr lang="es-AR" b="1" dirty="0"/>
              <a:t>La Guerra Espiritual, no es un fin en si misma, sino, un medio por el cual la iglesia en su conjunto prepara el campo para la evangelización a través de la oración de guerra, dado que el enemigo cegó el entendimiento de los incrédulos, tal como dice la Palabra de Dios. </a:t>
            </a:r>
            <a:br>
              <a:rPr lang="es-AR" b="1" dirty="0"/>
            </a:br>
            <a:r>
              <a:rPr lang="es-AR" b="1" dirty="0"/>
              <a:t>( 2 </a:t>
            </a:r>
            <a:r>
              <a:rPr lang="es-AR" b="1" dirty="0" err="1"/>
              <a:t>Cor</a:t>
            </a:r>
            <a:r>
              <a:rPr lang="es-AR" b="1" dirty="0"/>
              <a:t>. 4: </a:t>
            </a:r>
            <a:r>
              <a:rPr lang="es-AR" b="1" dirty="0" smtClean="0"/>
              <a:t>3,4)</a:t>
            </a:r>
          </a:p>
          <a:p>
            <a:r>
              <a:rPr lang="es-AR" b="1" dirty="0"/>
              <a:t/>
            </a:r>
            <a:br>
              <a:rPr lang="es-AR" b="1" dirty="0"/>
            </a:br>
            <a:r>
              <a:rPr lang="es-AR" b="1" dirty="0"/>
              <a:t>Dicho en otras palabras, la guerra espiritual es el elemento necesario para preparar el terreno y así poder plantar la semilla del evangelio.</a:t>
            </a:r>
            <a:br>
              <a:rPr lang="es-AR" b="1" dirty="0"/>
            </a:br>
            <a:r>
              <a:rPr lang="es-AR" b="1" dirty="0"/>
              <a:t>(“Jeremías 1:10, dice: Mira que te he puesto en este día sobre naciones y sobre reinos, para arrancar y para destruir, para arruinar y para derribar, para edificar y para plantar”).</a:t>
            </a:r>
            <a:br>
              <a:rPr lang="es-AR" b="1" dirty="0"/>
            </a:br>
            <a:r>
              <a:rPr lang="es-AR" b="1" dirty="0"/>
              <a:t/>
            </a:r>
            <a:br>
              <a:rPr lang="es-AR" b="1" dirty="0"/>
            </a:br>
            <a:r>
              <a:rPr lang="es-AR" b="1" dirty="0"/>
              <a:t>El objetivo de la Guerra Espiritual, </a:t>
            </a:r>
            <a:r>
              <a:rPr lang="es-AR" b="1" dirty="0" smtClean="0"/>
              <a:t>es </a:t>
            </a:r>
            <a:r>
              <a:rPr lang="es-AR" b="1" dirty="0"/>
              <a:t>destruir </a:t>
            </a:r>
            <a:r>
              <a:rPr lang="es-AR" b="1" dirty="0" smtClean="0"/>
              <a:t>las obras de satanás  y , </a:t>
            </a:r>
            <a:r>
              <a:rPr lang="es-AR" b="1" dirty="0"/>
              <a:t>rescatar a aquellos que están bajo su dominio, rompiendo todo tipo de maldiciones y ataduras.</a:t>
            </a:r>
            <a:endParaRPr lang="es-AR" dirty="0"/>
          </a:p>
        </p:txBody>
      </p:sp>
      <p:sp>
        <p:nvSpPr>
          <p:cNvPr id="2" name="1 CuadroTexto"/>
          <p:cNvSpPr txBox="1"/>
          <p:nvPr/>
        </p:nvSpPr>
        <p:spPr>
          <a:xfrm>
            <a:off x="5004048" y="5877272"/>
            <a:ext cx="2952328" cy="523220"/>
          </a:xfrm>
          <a:prstGeom prst="rect">
            <a:avLst/>
          </a:prstGeom>
          <a:noFill/>
        </p:spPr>
        <p:txBody>
          <a:bodyPr wrap="square" rtlCol="0">
            <a:spAutoFit/>
          </a:bodyPr>
          <a:lstStyle/>
          <a:p>
            <a:r>
              <a:rPr lang="es-CL" dirty="0" smtClean="0"/>
              <a:t>Pastor   </a:t>
            </a:r>
            <a:r>
              <a:rPr lang="es-CL" sz="2800" dirty="0" smtClean="0">
                <a:latin typeface="Brush Script MT" pitchFamily="66" charset="0"/>
              </a:rPr>
              <a:t>Juan Lagos E</a:t>
            </a:r>
            <a:r>
              <a:rPr lang="es-CL" dirty="0" smtClean="0"/>
              <a:t>.</a:t>
            </a:r>
            <a:endParaRPr lang="es-CL" dirty="0"/>
          </a:p>
        </p:txBody>
      </p:sp>
    </p:spTree>
    <p:extLst>
      <p:ext uri="{BB962C8B-B14F-4D97-AF65-F5344CB8AC3E}">
        <p14:creationId xmlns:p14="http://schemas.microsoft.com/office/powerpoint/2010/main" val="1833015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374819" y="768888"/>
            <a:ext cx="3852428" cy="584775"/>
          </a:xfrm>
          <a:prstGeom prst="rect">
            <a:avLst/>
          </a:prstGeom>
          <a:solidFill>
            <a:schemeClr val="accent4"/>
          </a:solidFill>
        </p:spPr>
        <p:txBody>
          <a:bodyPr wrap="square" rtlCol="0">
            <a:spAutoFit/>
          </a:bodyPr>
          <a:lstStyle/>
          <a:p>
            <a:r>
              <a:rPr lang="es-ES" sz="3200" i="1" dirty="0" smtClean="0">
                <a:solidFill>
                  <a:schemeClr val="tx2">
                    <a:lumMod val="20000"/>
                    <a:lumOff val="80000"/>
                  </a:schemeClr>
                </a:solidFill>
                <a:latin typeface="Adobe Arabic" pitchFamily="18" charset="-78"/>
                <a:cs typeface="Adobe Arabic" pitchFamily="18" charset="-78"/>
              </a:rPr>
              <a:t>La Guerra Invisible</a:t>
            </a:r>
            <a:endParaRPr lang="es-ES" sz="2400" i="1" dirty="0">
              <a:solidFill>
                <a:schemeClr val="tx2">
                  <a:lumMod val="20000"/>
                  <a:lumOff val="80000"/>
                </a:schemeClr>
              </a:solidFill>
              <a:latin typeface="Adobe Arabic" pitchFamily="18" charset="-78"/>
              <a:cs typeface="Adobe Arabic" pitchFamily="18" charset="-78"/>
            </a:endParaRPr>
          </a:p>
        </p:txBody>
      </p:sp>
      <p:sp>
        <p:nvSpPr>
          <p:cNvPr id="5" name="4 CuadroTexto"/>
          <p:cNvSpPr txBox="1"/>
          <p:nvPr/>
        </p:nvSpPr>
        <p:spPr>
          <a:xfrm>
            <a:off x="467544" y="1653822"/>
            <a:ext cx="7704856" cy="923330"/>
          </a:xfrm>
          <a:prstGeom prst="rect">
            <a:avLst/>
          </a:prstGeom>
          <a:noFill/>
        </p:spPr>
        <p:txBody>
          <a:bodyPr wrap="square" rtlCol="0">
            <a:spAutoFit/>
          </a:bodyPr>
          <a:lstStyle/>
          <a:p>
            <a:r>
              <a:rPr lang="es-VE" b="1" dirty="0"/>
              <a:t>En adición a los reinos naturales de este </a:t>
            </a:r>
            <a:r>
              <a:rPr lang="es-VE" b="1" dirty="0" smtClean="0"/>
              <a:t>mundo, </a:t>
            </a:r>
            <a:r>
              <a:rPr lang="es-VE" b="1" dirty="0"/>
              <a:t>hay </a:t>
            </a:r>
            <a:r>
              <a:rPr lang="es-VE" b="1" dirty="0" smtClean="0"/>
              <a:t>dos (2) </a:t>
            </a:r>
            <a:r>
              <a:rPr lang="es-VE" b="1" dirty="0"/>
              <a:t>reinos espirituales: el </a:t>
            </a:r>
            <a:r>
              <a:rPr lang="es-VE" b="1" dirty="0" smtClean="0"/>
              <a:t>Reino de </a:t>
            </a:r>
            <a:r>
              <a:rPr lang="es-VE" b="1" dirty="0"/>
              <a:t>Satanás y el Reino de Dios. Cada persona viva </a:t>
            </a:r>
            <a:r>
              <a:rPr lang="es-VE" b="1" dirty="0" smtClean="0"/>
              <a:t>es </a:t>
            </a:r>
            <a:r>
              <a:rPr lang="es-VE" b="1" dirty="0"/>
              <a:t>residente de uno de estos </a:t>
            </a:r>
            <a:r>
              <a:rPr lang="es-VE" b="1" dirty="0" smtClean="0"/>
              <a:t>dos </a:t>
            </a:r>
            <a:r>
              <a:rPr lang="es-ES" b="1" dirty="0" smtClean="0"/>
              <a:t>reinos</a:t>
            </a:r>
            <a:r>
              <a:rPr lang="es-ES" b="1" dirty="0"/>
              <a:t>.</a:t>
            </a:r>
            <a:endParaRPr lang="es-ES" b="1" i="1" dirty="0" smtClean="0"/>
          </a:p>
        </p:txBody>
      </p:sp>
      <p:sp>
        <p:nvSpPr>
          <p:cNvPr id="9" name="8 CuadroTexto"/>
          <p:cNvSpPr txBox="1"/>
          <p:nvPr/>
        </p:nvSpPr>
        <p:spPr>
          <a:xfrm>
            <a:off x="467544" y="2876743"/>
            <a:ext cx="7560840" cy="1477328"/>
          </a:xfrm>
          <a:prstGeom prst="rect">
            <a:avLst/>
          </a:prstGeom>
          <a:noFill/>
        </p:spPr>
        <p:txBody>
          <a:bodyPr wrap="square" rtlCol="0">
            <a:spAutoFit/>
          </a:bodyPr>
          <a:lstStyle/>
          <a:p>
            <a:r>
              <a:rPr lang="es-VE" b="1" u="sng" dirty="0"/>
              <a:t>El Reino de Satanás </a:t>
            </a:r>
            <a:r>
              <a:rPr lang="es-VE" b="1" u="sng" dirty="0" smtClean="0"/>
              <a:t>está conformado por:</a:t>
            </a:r>
            <a:r>
              <a:rPr lang="es-VE" b="1" dirty="0" smtClean="0"/>
              <a:t> </a:t>
            </a:r>
            <a:r>
              <a:rPr lang="es-VE" b="1" dirty="0"/>
              <a:t>Satanás, seres espirituales </a:t>
            </a:r>
            <a:r>
              <a:rPr lang="es-VE" b="1" dirty="0" smtClean="0"/>
              <a:t>: Ángeles caídos, </a:t>
            </a:r>
            <a:r>
              <a:rPr lang="es-VE" b="1" dirty="0"/>
              <a:t>demonios, </a:t>
            </a:r>
            <a:r>
              <a:rPr lang="es-VE" b="1" dirty="0" smtClean="0"/>
              <a:t>y todos </a:t>
            </a:r>
            <a:r>
              <a:rPr lang="es-VE" b="1" dirty="0"/>
              <a:t>los hombres que viven en pecado y rebelión a la Palabra de Dios</a:t>
            </a:r>
            <a:r>
              <a:rPr lang="es-VE" b="1" dirty="0" smtClean="0"/>
              <a:t>.</a:t>
            </a:r>
            <a:r>
              <a:rPr lang="es-VE" dirty="0" smtClean="0">
                <a:solidFill>
                  <a:schemeClr val="bg1"/>
                </a:solidFill>
              </a:rPr>
              <a:t>, junto con </a:t>
            </a:r>
            <a:r>
              <a:rPr lang="es-VE" dirty="0">
                <a:solidFill>
                  <a:schemeClr val="bg1"/>
                </a:solidFill>
              </a:rPr>
              <a:t>el mundo y la carne, son las fuerzas espirituales del mal que obran en el </a:t>
            </a:r>
            <a:r>
              <a:rPr lang="es-VE" dirty="0" smtClean="0">
                <a:solidFill>
                  <a:schemeClr val="bg1"/>
                </a:solidFill>
              </a:rPr>
              <a:t>mundo </a:t>
            </a:r>
            <a:r>
              <a:rPr lang="es-ES" dirty="0" smtClean="0">
                <a:solidFill>
                  <a:schemeClr val="bg1"/>
                </a:solidFill>
              </a:rPr>
              <a:t>hoy</a:t>
            </a:r>
            <a:r>
              <a:rPr lang="es-ES" dirty="0">
                <a:solidFill>
                  <a:schemeClr val="bg1"/>
                </a:solidFill>
              </a:rPr>
              <a:t>.</a:t>
            </a:r>
          </a:p>
        </p:txBody>
      </p:sp>
      <p:sp>
        <p:nvSpPr>
          <p:cNvPr id="13" name="12 CuadroTexto"/>
          <p:cNvSpPr txBox="1"/>
          <p:nvPr/>
        </p:nvSpPr>
        <p:spPr>
          <a:xfrm>
            <a:off x="467544" y="4437112"/>
            <a:ext cx="7560840" cy="1200329"/>
          </a:xfrm>
          <a:prstGeom prst="rect">
            <a:avLst/>
          </a:prstGeom>
          <a:noFill/>
        </p:spPr>
        <p:txBody>
          <a:bodyPr wrap="square" rtlCol="0">
            <a:spAutoFit/>
          </a:bodyPr>
          <a:lstStyle/>
          <a:p>
            <a:r>
              <a:rPr lang="es-VE" b="1" u="sng" dirty="0"/>
              <a:t>El Reino de Dios consiste </a:t>
            </a:r>
            <a:r>
              <a:rPr lang="es-VE" b="1" u="sng" dirty="0" smtClean="0"/>
              <a:t>de:</a:t>
            </a:r>
            <a:r>
              <a:rPr lang="es-VE" b="1" dirty="0" smtClean="0"/>
              <a:t> </a:t>
            </a:r>
            <a:r>
              <a:rPr lang="es-VE" b="1" dirty="0"/>
              <a:t>Dios el Padre, Jesucristo, el Espíritu Santo, </a:t>
            </a:r>
            <a:r>
              <a:rPr lang="es-VE" b="1" dirty="0" smtClean="0"/>
              <a:t>seres espirituales </a:t>
            </a:r>
            <a:r>
              <a:rPr lang="es-VE" b="1" dirty="0"/>
              <a:t>llamados ángeles, y todos los hombres que viven en justa obediencia a </a:t>
            </a:r>
            <a:r>
              <a:rPr lang="es-VE" b="1" dirty="0" smtClean="0"/>
              <a:t>la Palabra </a:t>
            </a:r>
            <a:r>
              <a:rPr lang="es-VE" b="1" dirty="0"/>
              <a:t>de </a:t>
            </a:r>
            <a:r>
              <a:rPr lang="es-VE" b="1" dirty="0" smtClean="0"/>
              <a:t>Dios (Iglesia). </a:t>
            </a:r>
            <a:r>
              <a:rPr lang="es-VE" b="1" dirty="0"/>
              <a:t>Éstas son las fuerzas espirituales del bien.</a:t>
            </a:r>
            <a:endParaRPr lang="es-ES" b="1" dirty="0"/>
          </a:p>
        </p:txBody>
      </p:sp>
    </p:spTree>
    <p:extLst>
      <p:ext uri="{BB962C8B-B14F-4D97-AF65-F5344CB8AC3E}">
        <p14:creationId xmlns:p14="http://schemas.microsoft.com/office/powerpoint/2010/main" val="3180101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323528" y="764704"/>
            <a:ext cx="6912768" cy="584775"/>
          </a:xfrm>
          <a:prstGeom prst="rect">
            <a:avLst/>
          </a:prstGeom>
          <a:solidFill>
            <a:schemeClr val="accent4"/>
          </a:solidFill>
        </p:spPr>
        <p:txBody>
          <a:bodyPr wrap="square" rtlCol="0">
            <a:spAutoFit/>
          </a:bodyPr>
          <a:lstStyle/>
          <a:p>
            <a:r>
              <a:rPr lang="es-ES" sz="3200" i="1" dirty="0" smtClean="0">
                <a:solidFill>
                  <a:schemeClr val="tx2">
                    <a:lumMod val="20000"/>
                    <a:lumOff val="80000"/>
                  </a:schemeClr>
                </a:solidFill>
                <a:latin typeface="Adobe Arabic" pitchFamily="18" charset="-78"/>
                <a:cs typeface="Adobe Arabic" pitchFamily="18" charset="-78"/>
              </a:rPr>
              <a:t>Razones detrás de la Guerra Espiritual?</a:t>
            </a:r>
            <a:endParaRPr lang="es-ES" sz="2400" i="1" dirty="0">
              <a:solidFill>
                <a:schemeClr val="tx2">
                  <a:lumMod val="20000"/>
                  <a:lumOff val="80000"/>
                </a:schemeClr>
              </a:solidFill>
              <a:latin typeface="Adobe Arabic" pitchFamily="18" charset="-78"/>
              <a:cs typeface="Adobe Arabic" pitchFamily="18" charset="-78"/>
            </a:endParaRPr>
          </a:p>
        </p:txBody>
      </p:sp>
      <p:sp>
        <p:nvSpPr>
          <p:cNvPr id="5" name="4 CuadroTexto"/>
          <p:cNvSpPr txBox="1"/>
          <p:nvPr/>
        </p:nvSpPr>
        <p:spPr>
          <a:xfrm>
            <a:off x="683568" y="1700808"/>
            <a:ext cx="7704856" cy="5355312"/>
          </a:xfrm>
          <a:prstGeom prst="rect">
            <a:avLst/>
          </a:prstGeom>
          <a:noFill/>
        </p:spPr>
        <p:txBody>
          <a:bodyPr wrap="square" rtlCol="0">
            <a:spAutoFit/>
          </a:bodyPr>
          <a:lstStyle/>
          <a:p>
            <a:pPr marL="285750" indent="-285750">
              <a:buFont typeface="Arial" pitchFamily="34" charset="0"/>
              <a:buChar char="•"/>
            </a:pPr>
            <a:r>
              <a:rPr lang="es-ES" b="1" dirty="0" smtClean="0"/>
              <a:t>En el cielo, Lucifer olvidó que era una criatura creada con belleza, sabiduría y resplandecía por la gloria de Dios, esto lo hizo revelar contra Dios queriendo tomar Su lugar (</a:t>
            </a:r>
            <a:r>
              <a:rPr lang="es-VE" b="1" dirty="0"/>
              <a:t>Isaías 14:12-17 y en Ezequiel </a:t>
            </a:r>
            <a:r>
              <a:rPr lang="es-VE" b="1" dirty="0" smtClean="0"/>
              <a:t>28:12-19).</a:t>
            </a:r>
          </a:p>
          <a:p>
            <a:endParaRPr lang="es-VE" b="1" dirty="0" smtClean="0"/>
          </a:p>
          <a:p>
            <a:pPr marL="285750" indent="-285750">
              <a:buFont typeface="Arial" pitchFamily="34" charset="0"/>
              <a:buChar char="•"/>
            </a:pPr>
            <a:r>
              <a:rPr lang="es-VE" b="1" dirty="0" smtClean="0"/>
              <a:t>A Lucifer (ahora Satanás), en su rebelión se les unió un grupo de ángeles</a:t>
            </a:r>
            <a:r>
              <a:rPr lang="es-ES" b="1" dirty="0" smtClean="0"/>
              <a:t>. Dios los expulsó del cielo a la Tierra y formaron su propio reino (Apocalipsis 12: 7,9).</a:t>
            </a:r>
          </a:p>
          <a:p>
            <a:endParaRPr lang="es-ES" b="1" i="1" dirty="0"/>
          </a:p>
          <a:p>
            <a:pPr marL="285750" indent="-285750">
              <a:buFont typeface="Arial" pitchFamily="34" charset="0"/>
              <a:buChar char="•"/>
            </a:pPr>
            <a:r>
              <a:rPr lang="es-VE" b="1" dirty="0"/>
              <a:t>Satanás hizo pecar a Adán y </a:t>
            </a:r>
            <a:r>
              <a:rPr lang="es-VE" b="1" dirty="0" smtClean="0"/>
              <a:t>Eva (</a:t>
            </a:r>
            <a:r>
              <a:rPr lang="es-VE" b="1" dirty="0" err="1" smtClean="0"/>
              <a:t>Gén</a:t>
            </a:r>
            <a:r>
              <a:rPr lang="es-VE" b="1" dirty="0" smtClean="0"/>
              <a:t>. 3). Esto </a:t>
            </a:r>
            <a:r>
              <a:rPr lang="es-VE" b="1" dirty="0"/>
              <a:t>resultó en que todo el género humano </a:t>
            </a:r>
            <a:r>
              <a:rPr lang="es-VE" b="1" dirty="0" smtClean="0"/>
              <a:t>heredara </a:t>
            </a:r>
            <a:r>
              <a:rPr lang="es-VE" b="1" dirty="0"/>
              <a:t>la naturaleza pecaminosa </a:t>
            </a:r>
            <a:r>
              <a:rPr lang="es-VE" b="1" dirty="0" smtClean="0"/>
              <a:t>y </a:t>
            </a:r>
            <a:r>
              <a:rPr lang="es-ES" b="1" dirty="0" smtClean="0"/>
              <a:t>realizara </a:t>
            </a:r>
            <a:r>
              <a:rPr lang="es-ES" b="1" dirty="0"/>
              <a:t>actos individuales de pecado conforme a esta </a:t>
            </a:r>
            <a:r>
              <a:rPr lang="es-ES" b="1" dirty="0" smtClean="0"/>
              <a:t>naturaleza (Ro. 5:12).</a:t>
            </a:r>
          </a:p>
          <a:p>
            <a:pPr marL="285750" indent="-285750">
              <a:buFont typeface="Arial" pitchFamily="34" charset="0"/>
              <a:buChar char="•"/>
            </a:pPr>
            <a:endParaRPr lang="es-ES" b="1" dirty="0"/>
          </a:p>
          <a:p>
            <a:pPr marL="285750" indent="-285750">
              <a:buFont typeface="Arial" pitchFamily="34" charset="0"/>
              <a:buChar char="•"/>
            </a:pPr>
            <a:r>
              <a:rPr lang="es-VE" b="1" dirty="0"/>
              <a:t>También resultó en la </a:t>
            </a:r>
            <a:r>
              <a:rPr lang="es-VE" b="1" dirty="0" smtClean="0"/>
              <a:t>«guerra invisible» </a:t>
            </a:r>
            <a:r>
              <a:rPr lang="es-VE" b="1" dirty="0"/>
              <a:t>entre el hombre y las fuerzas del </a:t>
            </a:r>
            <a:r>
              <a:rPr lang="es-VE" b="1" dirty="0" smtClean="0"/>
              <a:t>mal (Gen. 3:15)</a:t>
            </a:r>
            <a:endParaRPr lang="es-ES" b="1" dirty="0" smtClean="0"/>
          </a:p>
          <a:p>
            <a:pPr marL="285750" indent="-285750">
              <a:buFont typeface="Arial" pitchFamily="34" charset="0"/>
              <a:buChar char="•"/>
            </a:pPr>
            <a:endParaRPr lang="es-ES" b="1" i="1" dirty="0">
              <a:solidFill>
                <a:srgbClr val="FFFF00"/>
              </a:solidFill>
            </a:endParaRPr>
          </a:p>
          <a:p>
            <a:pPr marL="285750" indent="-285750">
              <a:buFont typeface="Arial" pitchFamily="34" charset="0"/>
              <a:buChar char="•"/>
            </a:pPr>
            <a:endParaRPr lang="es-VE" b="1" i="1" dirty="0" smtClean="0">
              <a:solidFill>
                <a:srgbClr val="FFFF00"/>
              </a:solidFill>
            </a:endParaRPr>
          </a:p>
          <a:p>
            <a:pPr marL="342900" indent="-342900">
              <a:buFont typeface="+mj-lt"/>
              <a:buAutoNum type="arabicPeriod"/>
            </a:pPr>
            <a:endParaRPr lang="es-ES" b="1" i="1" dirty="0" smtClean="0">
              <a:solidFill>
                <a:srgbClr val="FFFF00"/>
              </a:solidFill>
            </a:endParaRPr>
          </a:p>
        </p:txBody>
      </p:sp>
    </p:spTree>
    <p:extLst>
      <p:ext uri="{BB962C8B-B14F-4D97-AF65-F5344CB8AC3E}">
        <p14:creationId xmlns:p14="http://schemas.microsoft.com/office/powerpoint/2010/main" val="2264446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323528" y="764704"/>
            <a:ext cx="6984776" cy="584775"/>
          </a:xfrm>
          <a:prstGeom prst="rect">
            <a:avLst/>
          </a:prstGeom>
          <a:solidFill>
            <a:schemeClr val="accent4"/>
          </a:solidFill>
        </p:spPr>
        <p:txBody>
          <a:bodyPr wrap="square" rtlCol="0">
            <a:spAutoFit/>
          </a:bodyPr>
          <a:lstStyle/>
          <a:p>
            <a:r>
              <a:rPr lang="es-ES" sz="3200" i="1" dirty="0" smtClean="0">
                <a:solidFill>
                  <a:schemeClr val="tx2">
                    <a:lumMod val="20000"/>
                    <a:lumOff val="80000"/>
                  </a:schemeClr>
                </a:solidFill>
                <a:latin typeface="Adobe Arabic" pitchFamily="18" charset="-78"/>
                <a:cs typeface="Adobe Arabic" pitchFamily="18" charset="-78"/>
              </a:rPr>
              <a:t>Razones detrás de la Guerra Espiritual?</a:t>
            </a:r>
            <a:endParaRPr lang="es-ES" sz="2400" i="1" dirty="0">
              <a:solidFill>
                <a:schemeClr val="tx2">
                  <a:lumMod val="20000"/>
                  <a:lumOff val="80000"/>
                </a:schemeClr>
              </a:solidFill>
              <a:latin typeface="Adobe Arabic" pitchFamily="18" charset="-78"/>
              <a:cs typeface="Adobe Arabic" pitchFamily="18" charset="-78"/>
            </a:endParaRPr>
          </a:p>
        </p:txBody>
      </p:sp>
      <p:sp>
        <p:nvSpPr>
          <p:cNvPr id="5" name="4 CuadroTexto"/>
          <p:cNvSpPr txBox="1"/>
          <p:nvPr/>
        </p:nvSpPr>
        <p:spPr>
          <a:xfrm>
            <a:off x="611560" y="1484784"/>
            <a:ext cx="7704856" cy="5632311"/>
          </a:xfrm>
          <a:prstGeom prst="rect">
            <a:avLst/>
          </a:prstGeom>
          <a:noFill/>
        </p:spPr>
        <p:txBody>
          <a:bodyPr wrap="square" rtlCol="0">
            <a:spAutoFit/>
          </a:bodyPr>
          <a:lstStyle/>
          <a:p>
            <a:pPr marL="285750" indent="-285750">
              <a:buFont typeface="Arial" pitchFamily="34" charset="0"/>
              <a:buChar char="•"/>
            </a:pPr>
            <a:r>
              <a:rPr lang="es-VE" b="1" dirty="0"/>
              <a:t>A causa del pecado, el hombre fue separado de Dios y condenado a la </a:t>
            </a:r>
            <a:r>
              <a:rPr lang="es-VE" b="1" dirty="0" smtClean="0"/>
              <a:t>muerte física y espiritual. Pero, Dios </a:t>
            </a:r>
            <a:r>
              <a:rPr lang="es-VE" b="1" dirty="0"/>
              <a:t>amó </a:t>
            </a:r>
            <a:r>
              <a:rPr lang="es-VE" b="1" dirty="0" smtClean="0"/>
              <a:t>tanto al hombre, que </a:t>
            </a:r>
            <a:r>
              <a:rPr lang="es-VE" b="1" dirty="0"/>
              <a:t>ideó un plan especial para </a:t>
            </a:r>
            <a:r>
              <a:rPr lang="es-VE" b="1" dirty="0" smtClean="0"/>
              <a:t>redimirlo </a:t>
            </a:r>
            <a:r>
              <a:rPr lang="es-VE" b="1" dirty="0"/>
              <a:t>del </a:t>
            </a:r>
            <a:r>
              <a:rPr lang="es-VE" b="1" dirty="0" smtClean="0"/>
              <a:t>pecado (Juan 3: 16-17)</a:t>
            </a:r>
          </a:p>
          <a:p>
            <a:pPr marL="285750" indent="-285750">
              <a:buFont typeface="Arial" pitchFamily="34" charset="0"/>
              <a:buChar char="•"/>
            </a:pPr>
            <a:endParaRPr lang="es-VE" b="1" i="1" dirty="0"/>
          </a:p>
          <a:p>
            <a:pPr marL="285750" indent="-285750">
              <a:buFont typeface="Arial" pitchFamily="34" charset="0"/>
              <a:buChar char="•"/>
            </a:pPr>
            <a:r>
              <a:rPr lang="es-VE" b="1" dirty="0" smtClean="0"/>
              <a:t>Por la fe en la muerte y resurrección de </a:t>
            </a:r>
            <a:r>
              <a:rPr lang="es-VE" b="1" dirty="0"/>
              <a:t>Jesús</a:t>
            </a:r>
            <a:r>
              <a:rPr lang="es-VE" b="1" dirty="0" smtClean="0"/>
              <a:t>, </a:t>
            </a:r>
            <a:r>
              <a:rPr lang="es-VE" b="1" dirty="0"/>
              <a:t>el arrepentimiento </a:t>
            </a:r>
            <a:r>
              <a:rPr lang="es-VE" b="1" dirty="0" smtClean="0"/>
              <a:t>y conversión del </a:t>
            </a:r>
            <a:r>
              <a:rPr lang="es-VE" b="1" dirty="0"/>
              <a:t>pecado, </a:t>
            </a:r>
            <a:r>
              <a:rPr lang="es-VE" b="1" dirty="0" smtClean="0"/>
              <a:t>el hombre es liberado de la esclavitud de Satanás para recibir salvación eterna. Con Su </a:t>
            </a:r>
            <a:r>
              <a:rPr lang="es-VE" b="1" dirty="0"/>
              <a:t>muerte </a:t>
            </a:r>
            <a:r>
              <a:rPr lang="es-VE" b="1" dirty="0" smtClean="0"/>
              <a:t>y resurrección </a:t>
            </a:r>
            <a:r>
              <a:rPr lang="es-VE" b="1" dirty="0"/>
              <a:t>Jesús t</a:t>
            </a:r>
            <a:r>
              <a:rPr lang="es-VE" b="1" dirty="0" smtClean="0"/>
              <a:t>ambién </a:t>
            </a:r>
            <a:r>
              <a:rPr lang="es-ES" b="1" dirty="0" smtClean="0"/>
              <a:t>derrotó </a:t>
            </a:r>
            <a:r>
              <a:rPr lang="es-ES" b="1" dirty="0"/>
              <a:t>al enemigo, </a:t>
            </a:r>
            <a:r>
              <a:rPr lang="es-ES" b="1" dirty="0" smtClean="0"/>
              <a:t>Satanás (1 Juan 3:8).</a:t>
            </a:r>
          </a:p>
          <a:p>
            <a:pPr marL="285750" indent="-285750">
              <a:buFont typeface="Arial" pitchFamily="34" charset="0"/>
              <a:buChar char="•"/>
            </a:pPr>
            <a:endParaRPr lang="es-ES" b="1" i="1" dirty="0"/>
          </a:p>
          <a:p>
            <a:pPr marL="285750" indent="-285750">
              <a:buFont typeface="Arial" pitchFamily="34" charset="0"/>
              <a:buChar char="•"/>
            </a:pPr>
            <a:r>
              <a:rPr lang="es-VE" b="1" dirty="0"/>
              <a:t>¿Pero si Satanás está derrotado, </a:t>
            </a:r>
            <a:r>
              <a:rPr lang="es-VE" b="1" dirty="0" smtClean="0"/>
              <a:t>por qué </a:t>
            </a:r>
            <a:r>
              <a:rPr lang="es-VE" b="1" dirty="0"/>
              <a:t>entonces la guerra continúa</a:t>
            </a:r>
            <a:r>
              <a:rPr lang="es-VE" b="1" dirty="0" smtClean="0"/>
              <a:t>?  Aunque </a:t>
            </a:r>
            <a:r>
              <a:rPr lang="es-VE" b="1" dirty="0"/>
              <a:t>Jesús derrotó a </a:t>
            </a:r>
            <a:r>
              <a:rPr lang="es-VE" b="1" dirty="0" smtClean="0"/>
              <a:t>Satanás, estamos </a:t>
            </a:r>
            <a:r>
              <a:rPr lang="es-VE" b="1" dirty="0"/>
              <a:t>viviendo en territorio todavía ocupado por las fuerzas enemigas </a:t>
            </a:r>
            <a:r>
              <a:rPr lang="es-VE" b="1" dirty="0" smtClean="0"/>
              <a:t>de </a:t>
            </a:r>
            <a:r>
              <a:rPr lang="es-ES" b="1" dirty="0" smtClean="0"/>
              <a:t>resistencia esperando el arrebatamiento de la iglesia.</a:t>
            </a:r>
          </a:p>
          <a:p>
            <a:pPr marL="285750" indent="-285750">
              <a:buFont typeface="Arial" pitchFamily="34" charset="0"/>
              <a:buChar char="•"/>
            </a:pPr>
            <a:endParaRPr lang="es-ES" b="1" i="1" dirty="0"/>
          </a:p>
          <a:p>
            <a:pPr marL="285750" indent="-285750">
              <a:buFont typeface="Arial" pitchFamily="34" charset="0"/>
              <a:buChar char="•"/>
            </a:pPr>
            <a:r>
              <a:rPr lang="es-VE" b="1" dirty="0"/>
              <a:t>Satanás </a:t>
            </a:r>
            <a:r>
              <a:rPr lang="es-VE" b="1" dirty="0" smtClean="0"/>
              <a:t>trata de </a:t>
            </a:r>
            <a:r>
              <a:rPr lang="es-VE" b="1" dirty="0"/>
              <a:t>mantener </a:t>
            </a:r>
            <a:r>
              <a:rPr lang="es-VE" b="1" dirty="0" smtClean="0"/>
              <a:t>cautivo al hombre en </a:t>
            </a:r>
            <a:r>
              <a:rPr lang="es-VE" b="1" dirty="0"/>
              <a:t>el </a:t>
            </a:r>
            <a:r>
              <a:rPr lang="es-VE" b="1" dirty="0" smtClean="0"/>
              <a:t>pecado, </a:t>
            </a:r>
            <a:r>
              <a:rPr lang="es-VE" b="1" dirty="0"/>
              <a:t>m</a:t>
            </a:r>
            <a:r>
              <a:rPr lang="es-VE" b="1" dirty="0" smtClean="0"/>
              <a:t>ediante métodos engañosos, incitándolo a la lujuria </a:t>
            </a:r>
            <a:r>
              <a:rPr lang="es-VE" b="1" dirty="0"/>
              <a:t>de la </a:t>
            </a:r>
            <a:r>
              <a:rPr lang="es-VE" b="1" dirty="0" smtClean="0"/>
              <a:t>vida </a:t>
            </a:r>
            <a:r>
              <a:rPr lang="es-ES" b="1" dirty="0" smtClean="0"/>
              <a:t>pecaminosa</a:t>
            </a:r>
            <a:r>
              <a:rPr lang="es-ES" b="1" dirty="0"/>
              <a:t> </a:t>
            </a:r>
            <a:r>
              <a:rPr lang="es-ES" b="1" dirty="0" smtClean="0"/>
              <a:t>(Juan 10:10). </a:t>
            </a:r>
            <a:endParaRPr lang="es-VE" b="1" i="1" dirty="0" smtClean="0"/>
          </a:p>
          <a:p>
            <a:pPr marL="342900" indent="-342900">
              <a:buFont typeface="+mj-lt"/>
              <a:buAutoNum type="arabicPeriod"/>
            </a:pPr>
            <a:endParaRPr lang="es-ES" b="1" i="1" dirty="0" smtClean="0">
              <a:solidFill>
                <a:srgbClr val="FFFF00"/>
              </a:solidFill>
            </a:endParaRPr>
          </a:p>
        </p:txBody>
      </p:sp>
    </p:spTree>
    <p:extLst>
      <p:ext uri="{BB962C8B-B14F-4D97-AF65-F5344CB8AC3E}">
        <p14:creationId xmlns:p14="http://schemas.microsoft.com/office/powerpoint/2010/main" val="4191146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545B5898-B2D9-49A4-A901-AD041C7057D5}" type="slidenum">
              <a:rPr lang="es-VE" smtClean="0"/>
              <a:t>6</a:t>
            </a:fld>
            <a:endParaRPr lang="es-VE"/>
          </a:p>
        </p:txBody>
      </p:sp>
      <p:sp>
        <p:nvSpPr>
          <p:cNvPr id="12" name="11 CuadroTexto"/>
          <p:cNvSpPr txBox="1"/>
          <p:nvPr/>
        </p:nvSpPr>
        <p:spPr>
          <a:xfrm>
            <a:off x="323528" y="764704"/>
            <a:ext cx="4536504" cy="584775"/>
          </a:xfrm>
          <a:prstGeom prst="rect">
            <a:avLst/>
          </a:prstGeom>
          <a:solidFill>
            <a:schemeClr val="accent4"/>
          </a:solidFill>
        </p:spPr>
        <p:txBody>
          <a:bodyPr wrap="square" rtlCol="0">
            <a:spAutoFit/>
          </a:bodyPr>
          <a:lstStyle/>
          <a:p>
            <a:r>
              <a:rPr lang="es-ES" sz="3200" i="1" dirty="0" smtClean="0">
                <a:solidFill>
                  <a:schemeClr val="tx2">
                    <a:lumMod val="20000"/>
                    <a:lumOff val="80000"/>
                  </a:schemeClr>
                </a:solidFill>
                <a:latin typeface="Adobe Arabic" pitchFamily="18" charset="-78"/>
                <a:cs typeface="Adobe Arabic" pitchFamily="18" charset="-78"/>
              </a:rPr>
              <a:t>El Territorio del Enemigo</a:t>
            </a:r>
            <a:endParaRPr lang="es-ES" sz="2400" i="1" dirty="0">
              <a:solidFill>
                <a:schemeClr val="tx2">
                  <a:lumMod val="20000"/>
                  <a:lumOff val="80000"/>
                </a:schemeClr>
              </a:solidFill>
              <a:latin typeface="Adobe Arabic" pitchFamily="18" charset="-78"/>
              <a:cs typeface="Adobe Arabic" pitchFamily="18" charset="-78"/>
            </a:endParaRPr>
          </a:p>
        </p:txBody>
      </p:sp>
      <p:sp>
        <p:nvSpPr>
          <p:cNvPr id="3" name="2 CuadroTexto"/>
          <p:cNvSpPr txBox="1"/>
          <p:nvPr/>
        </p:nvSpPr>
        <p:spPr>
          <a:xfrm>
            <a:off x="197840" y="1844824"/>
            <a:ext cx="8352928" cy="369332"/>
          </a:xfrm>
          <a:prstGeom prst="rect">
            <a:avLst/>
          </a:prstGeom>
          <a:noFill/>
        </p:spPr>
        <p:txBody>
          <a:bodyPr wrap="square" rtlCol="0">
            <a:spAutoFit/>
          </a:bodyPr>
          <a:lstStyle/>
          <a:p>
            <a:r>
              <a:rPr lang="es-ES" b="1" i="1" dirty="0" smtClean="0">
                <a:effectLst>
                  <a:outerShdw blurRad="38100" dist="38100" dir="2700000" algn="tl">
                    <a:srgbClr val="000000">
                      <a:alpha val="43137"/>
                    </a:srgbClr>
                  </a:outerShdw>
                </a:effectLst>
              </a:rPr>
              <a:t>LA RAZÓN PARA LA CONDICIÓN PRESENTE DEL MUNDO</a:t>
            </a:r>
          </a:p>
        </p:txBody>
      </p:sp>
      <p:sp>
        <p:nvSpPr>
          <p:cNvPr id="9" name="8 CuadroTexto"/>
          <p:cNvSpPr txBox="1"/>
          <p:nvPr/>
        </p:nvSpPr>
        <p:spPr>
          <a:xfrm>
            <a:off x="197840" y="2492896"/>
            <a:ext cx="8118576" cy="3693319"/>
          </a:xfrm>
          <a:prstGeom prst="rect">
            <a:avLst/>
          </a:prstGeom>
          <a:noFill/>
        </p:spPr>
        <p:txBody>
          <a:bodyPr wrap="square" rtlCol="0">
            <a:spAutoFit/>
          </a:bodyPr>
          <a:lstStyle/>
          <a:p>
            <a:pPr marL="285750" indent="-285750">
              <a:buFont typeface="Arial" pitchFamily="34" charset="0"/>
              <a:buChar char="•"/>
            </a:pPr>
            <a:r>
              <a:rPr lang="es-ES" b="1" i="1" dirty="0" smtClean="0">
                <a:effectLst>
                  <a:outerShdw blurRad="38100" dist="38100" dir="2700000" algn="tl">
                    <a:srgbClr val="000000">
                      <a:alpha val="43137"/>
                    </a:srgbClr>
                  </a:outerShdw>
                </a:effectLst>
              </a:rPr>
              <a:t>El pecado, es la razón para la presente condición del mundo.</a:t>
            </a:r>
          </a:p>
          <a:p>
            <a:pPr marL="285750" indent="-285750">
              <a:buFont typeface="Arial" pitchFamily="34" charset="0"/>
              <a:buChar char="•"/>
            </a:pPr>
            <a:endParaRPr lang="es-ES" b="1" i="1" dirty="0" smtClean="0">
              <a:effectLst>
                <a:outerShdw blurRad="38100" dist="38100" dir="2700000" algn="tl">
                  <a:srgbClr val="000000">
                    <a:alpha val="43137"/>
                  </a:srgbClr>
                </a:outerShdw>
              </a:effectLst>
            </a:endParaRPr>
          </a:p>
          <a:p>
            <a:pPr marL="285750" indent="-285750">
              <a:buFont typeface="Arial" pitchFamily="34" charset="0"/>
              <a:buChar char="•"/>
            </a:pPr>
            <a:r>
              <a:rPr lang="es-ES" b="1" i="1" dirty="0" smtClean="0">
                <a:effectLst>
                  <a:outerShdw blurRad="38100" dist="38100" dir="2700000" algn="tl">
                    <a:srgbClr val="000000">
                      <a:alpha val="43137"/>
                    </a:srgbClr>
                  </a:outerShdw>
                </a:effectLst>
              </a:rPr>
              <a:t>Cuando Adán y Eva pecaron, perdieron la autoridad que Dios les había dado sobre la Tierra. Al caer ante la mentira y engaño de Satanás quedaron como esclavos de él al hacer su voluntad. Ellos perdieron esa autoridad (</a:t>
            </a:r>
            <a:r>
              <a:rPr lang="es-ES" b="1" i="1" dirty="0" err="1" smtClean="0">
                <a:effectLst>
                  <a:outerShdw blurRad="38100" dist="38100" dir="2700000" algn="tl">
                    <a:srgbClr val="000000">
                      <a:alpha val="43137"/>
                    </a:srgbClr>
                  </a:outerShdw>
                </a:effectLst>
              </a:rPr>
              <a:t>Gén</a:t>
            </a:r>
            <a:r>
              <a:rPr lang="es-ES" b="1" i="1" dirty="0" smtClean="0">
                <a:effectLst>
                  <a:outerShdw blurRad="38100" dist="38100" dir="2700000" algn="tl">
                    <a:srgbClr val="000000">
                      <a:alpha val="43137"/>
                    </a:srgbClr>
                  </a:outerShdw>
                </a:effectLst>
              </a:rPr>
              <a:t>. 1-3)</a:t>
            </a:r>
          </a:p>
          <a:p>
            <a:pPr marL="285750" indent="-285750">
              <a:buFont typeface="Arial" pitchFamily="34" charset="0"/>
              <a:buChar char="•"/>
            </a:pPr>
            <a:endParaRPr lang="es-ES" b="1" i="1" dirty="0" smtClean="0">
              <a:effectLst>
                <a:outerShdw blurRad="38100" dist="38100" dir="2700000" algn="tl">
                  <a:srgbClr val="000000">
                    <a:alpha val="43137"/>
                  </a:srgbClr>
                </a:outerShdw>
              </a:effectLst>
            </a:endParaRPr>
          </a:p>
          <a:p>
            <a:pPr marL="285750" indent="-285750">
              <a:buFont typeface="Arial" pitchFamily="34" charset="0"/>
              <a:buChar char="•"/>
            </a:pPr>
            <a:r>
              <a:rPr lang="es-ES" b="1" i="1" dirty="0" smtClean="0">
                <a:effectLst>
                  <a:outerShdw blurRad="38100" dist="38100" dir="2700000" algn="tl">
                    <a:srgbClr val="000000">
                      <a:alpha val="43137"/>
                    </a:srgbClr>
                  </a:outerShdw>
                </a:effectLst>
              </a:rPr>
              <a:t>Cuando Jesús fue crucificado por los pecados del género humano, y resucitado de la muerte, Él reclamó el mundo. Pronunció juicio sobre las fuerzas espirituales del mal (Col. 2:15).</a:t>
            </a:r>
          </a:p>
          <a:p>
            <a:pPr marL="285750" indent="-285750">
              <a:buFont typeface="Arial" pitchFamily="34" charset="0"/>
              <a:buChar char="•"/>
            </a:pPr>
            <a:endParaRPr lang="es-ES" b="1" i="1" dirty="0">
              <a:effectLst>
                <a:outerShdw blurRad="38100" dist="38100" dir="2700000" algn="tl">
                  <a:srgbClr val="000000">
                    <a:alpha val="43137"/>
                  </a:srgbClr>
                </a:outerShdw>
              </a:effectLst>
            </a:endParaRPr>
          </a:p>
          <a:p>
            <a:pPr marL="285750" indent="-285750">
              <a:buFont typeface="Arial" pitchFamily="34" charset="0"/>
              <a:buChar char="•"/>
            </a:pPr>
            <a:r>
              <a:rPr lang="es-ES" b="1" i="1" dirty="0" smtClean="0">
                <a:effectLst>
                  <a:outerShdw blurRad="38100" dist="38100" dir="2700000" algn="tl">
                    <a:srgbClr val="000000">
                      <a:alpha val="43137"/>
                    </a:srgbClr>
                  </a:outerShdw>
                </a:effectLst>
              </a:rPr>
              <a:t>Satanás está sentenciado, pero la sentencia no se ha ejecutado, por tanto sigue operando en el mundo con sus fuerzas demoníacas.</a:t>
            </a:r>
          </a:p>
        </p:txBody>
      </p:sp>
    </p:spTree>
    <p:extLst>
      <p:ext uri="{BB962C8B-B14F-4D97-AF65-F5344CB8AC3E}">
        <p14:creationId xmlns:p14="http://schemas.microsoft.com/office/powerpoint/2010/main" val="2036764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fld id="{545B5898-B2D9-49A4-A901-AD041C7057D5}" type="slidenum">
              <a:rPr lang="es-VE" smtClean="0"/>
              <a:t>7</a:t>
            </a:fld>
            <a:endParaRPr lang="es-VE"/>
          </a:p>
        </p:txBody>
      </p:sp>
      <p:sp>
        <p:nvSpPr>
          <p:cNvPr id="12" name="11 CuadroTexto"/>
          <p:cNvSpPr txBox="1"/>
          <p:nvPr/>
        </p:nvSpPr>
        <p:spPr>
          <a:xfrm>
            <a:off x="323528" y="764704"/>
            <a:ext cx="7056784" cy="584775"/>
          </a:xfrm>
          <a:prstGeom prst="rect">
            <a:avLst/>
          </a:prstGeom>
          <a:solidFill>
            <a:schemeClr val="accent4"/>
          </a:solidFill>
        </p:spPr>
        <p:txBody>
          <a:bodyPr wrap="square" rtlCol="0">
            <a:spAutoFit/>
          </a:bodyPr>
          <a:lstStyle/>
          <a:p>
            <a:r>
              <a:rPr lang="es-ES" sz="3200" i="1" dirty="0" smtClean="0">
                <a:solidFill>
                  <a:schemeClr val="tx2">
                    <a:lumMod val="20000"/>
                    <a:lumOff val="80000"/>
                  </a:schemeClr>
                </a:solidFill>
                <a:latin typeface="Adobe Arabic" pitchFamily="18" charset="-78"/>
                <a:cs typeface="Adobe Arabic" pitchFamily="18" charset="-78"/>
              </a:rPr>
              <a:t>Razones detrás de la Guerra Espiritual?</a:t>
            </a:r>
            <a:endParaRPr lang="es-ES" sz="2400" i="1" dirty="0">
              <a:solidFill>
                <a:schemeClr val="tx2">
                  <a:lumMod val="20000"/>
                  <a:lumOff val="80000"/>
                </a:schemeClr>
              </a:solidFill>
              <a:latin typeface="Adobe Arabic" pitchFamily="18" charset="-78"/>
              <a:cs typeface="Adobe Arabic" pitchFamily="18" charset="-78"/>
            </a:endParaRPr>
          </a:p>
        </p:txBody>
      </p:sp>
      <p:sp>
        <p:nvSpPr>
          <p:cNvPr id="5" name="4 CuadroTexto"/>
          <p:cNvSpPr txBox="1"/>
          <p:nvPr/>
        </p:nvSpPr>
        <p:spPr>
          <a:xfrm>
            <a:off x="323528" y="2227877"/>
            <a:ext cx="7704856" cy="2308324"/>
          </a:xfrm>
          <a:prstGeom prst="rect">
            <a:avLst/>
          </a:prstGeom>
          <a:noFill/>
        </p:spPr>
        <p:txBody>
          <a:bodyPr wrap="square" rtlCol="0">
            <a:spAutoFit/>
          </a:bodyPr>
          <a:lstStyle/>
          <a:p>
            <a:pPr algn="ctr"/>
            <a:r>
              <a:rPr lang="es-VE" sz="2400" b="1" dirty="0"/>
              <a:t>Satanás todavía quiere ser el gobernante </a:t>
            </a:r>
            <a:r>
              <a:rPr lang="es-VE" sz="2400" b="1" dirty="0" smtClean="0"/>
              <a:t>supremo y para eso está </a:t>
            </a:r>
            <a:r>
              <a:rPr lang="es-VE" sz="2400" b="1" dirty="0"/>
              <a:t>librando una batalla </a:t>
            </a:r>
            <a:r>
              <a:rPr lang="es-VE" sz="2400" b="1" dirty="0" smtClean="0"/>
              <a:t>intensa por </a:t>
            </a:r>
            <a:r>
              <a:rPr lang="es-VE" sz="2400" b="1" dirty="0"/>
              <a:t>el corazón, mente, alma y espíritu del hombre. Sus estrategias están </a:t>
            </a:r>
            <a:r>
              <a:rPr lang="es-VE" sz="2400" b="1" dirty="0" smtClean="0"/>
              <a:t>dirigidas contra </a:t>
            </a:r>
            <a:r>
              <a:rPr lang="es-VE" sz="2400" b="1" dirty="0"/>
              <a:t>Dios, Su plan, y Su pueblo. La batalla continuará hasta el gran conflicto </a:t>
            </a:r>
            <a:r>
              <a:rPr lang="es-VE" sz="2400" b="1" dirty="0" smtClean="0"/>
              <a:t>final.</a:t>
            </a:r>
            <a:endParaRPr lang="es-ES" sz="2400" b="1" i="1" dirty="0" smtClean="0"/>
          </a:p>
        </p:txBody>
      </p:sp>
      <p:sp>
        <p:nvSpPr>
          <p:cNvPr id="2" name="1 CuadroTexto"/>
          <p:cNvSpPr txBox="1"/>
          <p:nvPr/>
        </p:nvSpPr>
        <p:spPr>
          <a:xfrm>
            <a:off x="4716016" y="5661248"/>
            <a:ext cx="3240360" cy="369332"/>
          </a:xfrm>
          <a:prstGeom prst="rect">
            <a:avLst/>
          </a:prstGeom>
          <a:noFill/>
        </p:spPr>
        <p:txBody>
          <a:bodyPr wrap="square" rtlCol="0">
            <a:spAutoFit/>
          </a:bodyPr>
          <a:lstStyle/>
          <a:p>
            <a:r>
              <a:rPr lang="es-CL" b="1" dirty="0" smtClean="0"/>
              <a:t>Ministerio de Restauración</a:t>
            </a:r>
            <a:endParaRPr lang="es-CL" b="1" dirty="0"/>
          </a:p>
        </p:txBody>
      </p:sp>
    </p:spTree>
    <p:extLst>
      <p:ext uri="{BB962C8B-B14F-4D97-AF65-F5344CB8AC3E}">
        <p14:creationId xmlns:p14="http://schemas.microsoft.com/office/powerpoint/2010/main" val="3406460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545B5898-B2D9-49A4-A901-AD041C7057D5}" type="slidenum">
              <a:rPr lang="es-VE" smtClean="0"/>
              <a:t>8</a:t>
            </a:fld>
            <a:endParaRPr lang="es-VE"/>
          </a:p>
        </p:txBody>
      </p:sp>
      <p:sp>
        <p:nvSpPr>
          <p:cNvPr id="12" name="11 CuadroTexto"/>
          <p:cNvSpPr txBox="1"/>
          <p:nvPr/>
        </p:nvSpPr>
        <p:spPr>
          <a:xfrm>
            <a:off x="198109" y="170498"/>
            <a:ext cx="4536504" cy="584775"/>
          </a:xfrm>
          <a:prstGeom prst="rect">
            <a:avLst/>
          </a:prstGeom>
          <a:solidFill>
            <a:schemeClr val="accent4"/>
          </a:solidFill>
        </p:spPr>
        <p:txBody>
          <a:bodyPr wrap="square" rtlCol="0">
            <a:spAutoFit/>
          </a:bodyPr>
          <a:lstStyle/>
          <a:p>
            <a:r>
              <a:rPr lang="es-ES" sz="3200" i="1" dirty="0" smtClean="0">
                <a:solidFill>
                  <a:schemeClr val="tx2">
                    <a:lumMod val="20000"/>
                    <a:lumOff val="80000"/>
                  </a:schemeClr>
                </a:solidFill>
                <a:latin typeface="Adobe Arabic" pitchFamily="18" charset="-78"/>
                <a:cs typeface="Adobe Arabic" pitchFamily="18" charset="-78"/>
              </a:rPr>
              <a:t>Estrategia del Enemigo</a:t>
            </a:r>
            <a:endParaRPr lang="es-ES" sz="2400" i="1" dirty="0">
              <a:solidFill>
                <a:schemeClr val="tx2">
                  <a:lumMod val="20000"/>
                  <a:lumOff val="80000"/>
                </a:schemeClr>
              </a:solidFill>
              <a:latin typeface="Adobe Arabic" pitchFamily="18" charset="-78"/>
              <a:cs typeface="Adobe Arabic" pitchFamily="18" charset="-78"/>
            </a:endParaRPr>
          </a:p>
        </p:txBody>
      </p:sp>
      <p:sp>
        <p:nvSpPr>
          <p:cNvPr id="3" name="2 CuadroTexto"/>
          <p:cNvSpPr txBox="1"/>
          <p:nvPr/>
        </p:nvSpPr>
        <p:spPr>
          <a:xfrm>
            <a:off x="225404" y="1178171"/>
            <a:ext cx="8352928" cy="369332"/>
          </a:xfrm>
          <a:prstGeom prst="rect">
            <a:avLst/>
          </a:prstGeom>
          <a:noFill/>
        </p:spPr>
        <p:txBody>
          <a:bodyPr wrap="square" rtlCol="0">
            <a:spAutoFit/>
          </a:bodyPr>
          <a:lstStyle/>
          <a:p>
            <a:r>
              <a:rPr lang="es-ES" b="1" i="1" dirty="0" smtClean="0">
                <a:effectLst>
                  <a:outerShdw blurRad="38100" dist="38100" dir="2700000" algn="tl">
                    <a:srgbClr val="000000">
                      <a:alpha val="43137"/>
                    </a:srgbClr>
                  </a:outerShdw>
                </a:effectLst>
              </a:rPr>
              <a:t>EL ENEMIGO Y LAS NACIONES</a:t>
            </a:r>
          </a:p>
        </p:txBody>
      </p:sp>
      <p:sp>
        <p:nvSpPr>
          <p:cNvPr id="9" name="8 CuadroTexto"/>
          <p:cNvSpPr txBox="1"/>
          <p:nvPr/>
        </p:nvSpPr>
        <p:spPr>
          <a:xfrm>
            <a:off x="198109" y="1772816"/>
            <a:ext cx="8118576" cy="3939540"/>
          </a:xfrm>
          <a:prstGeom prst="rect">
            <a:avLst/>
          </a:prstGeom>
          <a:noFill/>
        </p:spPr>
        <p:txBody>
          <a:bodyPr wrap="square" rtlCol="0">
            <a:spAutoFit/>
          </a:bodyPr>
          <a:lstStyle/>
          <a:p>
            <a:pPr marL="285750" indent="-285750">
              <a:buFont typeface="Arial" pitchFamily="34" charset="0"/>
              <a:buChar char="•"/>
            </a:pPr>
            <a:r>
              <a:rPr lang="es-ES" b="1" i="1" dirty="0" smtClean="0">
                <a:effectLst>
                  <a:outerShdw blurRad="38100" dist="38100" dir="2700000" algn="tl">
                    <a:srgbClr val="000000">
                      <a:alpha val="43137"/>
                    </a:srgbClr>
                  </a:outerShdw>
                </a:effectLst>
              </a:rPr>
              <a:t>Satanás es llamado el «dios de este mundo», incluye a los no creyentes y los demonios. (2Cor. 4:4).</a:t>
            </a:r>
          </a:p>
          <a:p>
            <a:pPr marL="285750" indent="-285750">
              <a:buFont typeface="Arial" pitchFamily="34" charset="0"/>
              <a:buChar char="•"/>
            </a:pPr>
            <a:endParaRPr lang="es-ES" b="1" i="1" dirty="0" smtClean="0">
              <a:effectLst>
                <a:outerShdw blurRad="38100" dist="38100" dir="2700000" algn="tl">
                  <a:srgbClr val="000000">
                    <a:alpha val="43137"/>
                  </a:srgbClr>
                </a:outerShdw>
              </a:effectLst>
            </a:endParaRPr>
          </a:p>
          <a:p>
            <a:endParaRPr lang="es-ES" b="1" i="1" dirty="0" smtClean="0">
              <a:effectLst>
                <a:outerShdw blurRad="38100" dist="38100" dir="2700000" algn="tl">
                  <a:srgbClr val="000000">
                    <a:alpha val="43137"/>
                  </a:srgbClr>
                </a:outerShdw>
              </a:effectLst>
            </a:endParaRPr>
          </a:p>
          <a:p>
            <a:pPr marL="285750" indent="-285750">
              <a:buFont typeface="Arial" pitchFamily="34" charset="0"/>
              <a:buChar char="•"/>
            </a:pPr>
            <a:r>
              <a:rPr lang="es-ES" b="1" i="1" dirty="0" smtClean="0">
                <a:effectLst>
                  <a:outerShdw blurRad="38100" dist="38100" dir="2700000" algn="tl">
                    <a:srgbClr val="000000">
                      <a:alpha val="43137"/>
                    </a:srgbClr>
                  </a:outerShdw>
                </a:effectLst>
              </a:rPr>
              <a:t>Satanás usa sus demonios para influenciar y engañar, guiando a los líderes y a los pueblos lejos de Dios, a las guerras y divisiones entre las naciones. Por esta razón, la existencia de crueles dictadores y sistemas políticos que rechazan a Dios que están gobernando el mundo.</a:t>
            </a:r>
          </a:p>
          <a:p>
            <a:pPr marL="285750" indent="-285750">
              <a:buFont typeface="Arial" pitchFamily="34" charset="0"/>
              <a:buChar char="•"/>
            </a:pPr>
            <a:endParaRPr lang="es-ES" b="1" i="1" dirty="0" smtClean="0">
              <a:effectLst>
                <a:outerShdw blurRad="38100" dist="38100" dir="2700000" algn="tl">
                  <a:srgbClr val="000000">
                    <a:alpha val="43137"/>
                  </a:srgbClr>
                </a:outerShdw>
              </a:effectLst>
            </a:endParaRPr>
          </a:p>
          <a:p>
            <a:pPr marL="285750" indent="-285750">
              <a:buFont typeface="Arial" pitchFamily="34" charset="0"/>
              <a:buChar char="•"/>
            </a:pPr>
            <a:r>
              <a:rPr lang="es-ES" b="1" i="1" dirty="0" smtClean="0">
                <a:effectLst>
                  <a:outerShdw blurRad="38100" dist="38100" dir="2700000" algn="tl">
                    <a:srgbClr val="000000">
                      <a:alpha val="43137"/>
                    </a:srgbClr>
                  </a:outerShdw>
                </a:effectLst>
              </a:rPr>
              <a:t>Satanás, especialmente influencia líderes del mundo en contra de la iglesia y el pueblo escogido de Dios, Israel. También opera, mediante gobiernos para evitar la difusión del Evangelio.</a:t>
            </a:r>
          </a:p>
          <a:p>
            <a:pPr marL="285750" indent="-285750">
              <a:buFont typeface="Arial" pitchFamily="34" charset="0"/>
              <a:buChar char="•"/>
            </a:pPr>
            <a:endParaRPr lang="es-ES" sz="1600" b="1" i="1"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84955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fld id="{545B5898-B2D9-49A4-A901-AD041C7057D5}" type="slidenum">
              <a:rPr lang="es-VE" smtClean="0"/>
              <a:t>9</a:t>
            </a:fld>
            <a:endParaRPr lang="es-VE"/>
          </a:p>
        </p:txBody>
      </p:sp>
      <p:sp>
        <p:nvSpPr>
          <p:cNvPr id="12" name="11 CuadroTexto"/>
          <p:cNvSpPr txBox="1"/>
          <p:nvPr/>
        </p:nvSpPr>
        <p:spPr>
          <a:xfrm>
            <a:off x="323528" y="764704"/>
            <a:ext cx="4536504" cy="584775"/>
          </a:xfrm>
          <a:prstGeom prst="rect">
            <a:avLst/>
          </a:prstGeom>
          <a:solidFill>
            <a:schemeClr val="accent4"/>
          </a:solidFill>
        </p:spPr>
        <p:txBody>
          <a:bodyPr wrap="square" rtlCol="0">
            <a:spAutoFit/>
          </a:bodyPr>
          <a:lstStyle/>
          <a:p>
            <a:r>
              <a:rPr lang="es-ES" sz="3200" i="1" dirty="0" smtClean="0">
                <a:solidFill>
                  <a:schemeClr val="tx2">
                    <a:lumMod val="20000"/>
                    <a:lumOff val="80000"/>
                  </a:schemeClr>
                </a:solidFill>
                <a:latin typeface="Adobe Arabic" pitchFamily="18" charset="-78"/>
                <a:cs typeface="Adobe Arabic" pitchFamily="18" charset="-78"/>
              </a:rPr>
              <a:t>Estrategia del Enemigo</a:t>
            </a:r>
            <a:endParaRPr lang="es-ES" sz="2400" i="1" dirty="0">
              <a:solidFill>
                <a:schemeClr val="tx2">
                  <a:lumMod val="20000"/>
                  <a:lumOff val="80000"/>
                </a:schemeClr>
              </a:solidFill>
              <a:latin typeface="Adobe Arabic" pitchFamily="18" charset="-78"/>
              <a:cs typeface="Adobe Arabic" pitchFamily="18" charset="-78"/>
            </a:endParaRPr>
          </a:p>
        </p:txBody>
      </p:sp>
      <p:sp>
        <p:nvSpPr>
          <p:cNvPr id="3" name="2 CuadroTexto"/>
          <p:cNvSpPr txBox="1"/>
          <p:nvPr/>
        </p:nvSpPr>
        <p:spPr>
          <a:xfrm>
            <a:off x="197840" y="1556792"/>
            <a:ext cx="8352928" cy="369332"/>
          </a:xfrm>
          <a:prstGeom prst="rect">
            <a:avLst/>
          </a:prstGeom>
          <a:noFill/>
        </p:spPr>
        <p:txBody>
          <a:bodyPr wrap="square" rtlCol="0">
            <a:spAutoFit/>
          </a:bodyPr>
          <a:lstStyle/>
          <a:p>
            <a:r>
              <a:rPr lang="es-ES" b="1" i="1" dirty="0" smtClean="0">
                <a:effectLst>
                  <a:outerShdw blurRad="38100" dist="38100" dir="2700000" algn="tl">
                    <a:srgbClr val="000000">
                      <a:alpha val="43137"/>
                    </a:srgbClr>
                  </a:outerShdw>
                </a:effectLst>
              </a:rPr>
              <a:t>EL ENEMIGO Y LOS «NO» CREYENTES</a:t>
            </a:r>
          </a:p>
        </p:txBody>
      </p:sp>
      <p:sp>
        <p:nvSpPr>
          <p:cNvPr id="9" name="8 CuadroTexto"/>
          <p:cNvSpPr txBox="1"/>
          <p:nvPr/>
        </p:nvSpPr>
        <p:spPr>
          <a:xfrm>
            <a:off x="197840" y="2060848"/>
            <a:ext cx="8118576" cy="4278094"/>
          </a:xfrm>
          <a:prstGeom prst="rect">
            <a:avLst/>
          </a:prstGeom>
          <a:noFill/>
        </p:spPr>
        <p:txBody>
          <a:bodyPr wrap="square" rtlCol="0">
            <a:spAutoFit/>
          </a:bodyPr>
          <a:lstStyle/>
          <a:p>
            <a:pPr marL="285750" indent="-285750">
              <a:buFont typeface="Arial" pitchFamily="34" charset="0"/>
              <a:buChar char="•"/>
            </a:pPr>
            <a:r>
              <a:rPr lang="es-ES" sz="1600" b="1" i="1" dirty="0" smtClean="0">
                <a:effectLst>
                  <a:outerShdw blurRad="38100" dist="38100" dir="2700000" algn="tl">
                    <a:srgbClr val="000000">
                      <a:alpha val="43137"/>
                    </a:srgbClr>
                  </a:outerShdw>
                </a:effectLst>
              </a:rPr>
              <a:t>«CEGAR LAS MENTES» es una muy poderosa estrategia de Satanás contra los NO creyentes. (</a:t>
            </a:r>
            <a:r>
              <a:rPr lang="es-ES" sz="1600" b="1" i="1" dirty="0" err="1" smtClean="0">
                <a:effectLst>
                  <a:outerShdw blurRad="38100" dist="38100" dir="2700000" algn="tl">
                    <a:srgbClr val="000000">
                      <a:alpha val="43137"/>
                    </a:srgbClr>
                  </a:outerShdw>
                </a:effectLst>
              </a:rPr>
              <a:t>Cor</a:t>
            </a:r>
            <a:r>
              <a:rPr lang="es-ES" sz="1600" b="1" i="1" dirty="0" smtClean="0">
                <a:effectLst>
                  <a:outerShdw blurRad="38100" dist="38100" dir="2700000" algn="tl">
                    <a:srgbClr val="000000">
                      <a:alpha val="43137"/>
                    </a:srgbClr>
                  </a:outerShdw>
                </a:effectLst>
              </a:rPr>
              <a:t>. 4: 3-4) y les arrebata la verdad del Evangelio para que no ocurra una respuesta apropiada hacia Dios (</a:t>
            </a:r>
            <a:r>
              <a:rPr lang="es-ES" sz="1600" b="1" i="1" dirty="0" err="1" smtClean="0">
                <a:effectLst>
                  <a:outerShdw blurRad="38100" dist="38100" dir="2700000" algn="tl">
                    <a:srgbClr val="000000">
                      <a:alpha val="43137"/>
                    </a:srgbClr>
                  </a:outerShdw>
                </a:effectLst>
              </a:rPr>
              <a:t>Lc</a:t>
            </a:r>
            <a:r>
              <a:rPr lang="es-ES" sz="1600" b="1" i="1" dirty="0" smtClean="0">
                <a:effectLst>
                  <a:outerShdw blurRad="38100" dist="38100" dir="2700000" algn="tl">
                    <a:srgbClr val="000000">
                      <a:alpha val="43137"/>
                    </a:srgbClr>
                  </a:outerShdw>
                </a:effectLst>
              </a:rPr>
              <a:t>. 8:12).</a:t>
            </a:r>
          </a:p>
          <a:p>
            <a:endParaRPr lang="es-ES" sz="1600" b="1" i="1" dirty="0" smtClean="0">
              <a:effectLst>
                <a:outerShdw blurRad="38100" dist="38100" dir="2700000" algn="tl">
                  <a:srgbClr val="000000">
                    <a:alpha val="43137"/>
                  </a:srgbClr>
                </a:outerShdw>
              </a:effectLst>
            </a:endParaRPr>
          </a:p>
          <a:p>
            <a:pPr marL="285750" indent="-285750">
              <a:buFont typeface="Arial" pitchFamily="34" charset="0"/>
              <a:buChar char="•"/>
            </a:pPr>
            <a:r>
              <a:rPr lang="es-ES" sz="1600" b="1" i="1" dirty="0" smtClean="0">
                <a:effectLst>
                  <a:outerShdw blurRad="38100" dist="38100" dir="2700000" algn="tl">
                    <a:srgbClr val="000000">
                      <a:alpha val="43137"/>
                    </a:srgbClr>
                  </a:outerShdw>
                </a:effectLst>
              </a:rPr>
              <a:t>Por esta razón el Evangelio suena tonto,  irrelevante y una locura a aquellos que están perdidos en pecado (1Cor. 1:18)</a:t>
            </a:r>
          </a:p>
          <a:p>
            <a:endParaRPr lang="es-ES" sz="1600" b="1" i="1" dirty="0" smtClean="0">
              <a:effectLst>
                <a:outerShdw blurRad="38100" dist="38100" dir="2700000" algn="tl">
                  <a:srgbClr val="000000">
                    <a:alpha val="43137"/>
                  </a:srgbClr>
                </a:outerShdw>
              </a:effectLst>
            </a:endParaRPr>
          </a:p>
          <a:p>
            <a:pPr marL="285750" indent="-285750">
              <a:buFont typeface="Arial" pitchFamily="34" charset="0"/>
              <a:buChar char="•"/>
            </a:pPr>
            <a:r>
              <a:rPr lang="es-ES" sz="1600" b="1" i="1" dirty="0" smtClean="0">
                <a:effectLst>
                  <a:outerShdw blurRad="38100" dist="38100" dir="2700000" algn="tl">
                    <a:srgbClr val="000000">
                      <a:alpha val="43137"/>
                    </a:srgbClr>
                  </a:outerShdw>
                </a:effectLst>
              </a:rPr>
              <a:t>Tal filosofía puede variar de generación en generación y de cultura a cultura, pero siempre es centrada en el hombre (antropocéntrica) y no en Dios (teocéntrica).</a:t>
            </a:r>
          </a:p>
          <a:p>
            <a:pPr marL="285750" indent="-285750">
              <a:buFont typeface="Arial" pitchFamily="34" charset="0"/>
              <a:buChar char="•"/>
            </a:pPr>
            <a:endParaRPr lang="es-ES" sz="1600" b="1" i="1" dirty="0" smtClean="0">
              <a:effectLst>
                <a:outerShdw blurRad="38100" dist="38100" dir="2700000" algn="tl">
                  <a:srgbClr val="000000">
                    <a:alpha val="43137"/>
                  </a:srgbClr>
                </a:outerShdw>
              </a:effectLst>
            </a:endParaRPr>
          </a:p>
          <a:p>
            <a:pPr marL="285750" indent="-285750">
              <a:buFont typeface="Arial" pitchFamily="34" charset="0"/>
              <a:buChar char="•"/>
            </a:pPr>
            <a:r>
              <a:rPr lang="es-ES" sz="1600" b="1" i="1" dirty="0" smtClean="0">
                <a:effectLst>
                  <a:outerShdw blurRad="38100" dist="38100" dir="2700000" algn="tl">
                    <a:srgbClr val="000000">
                      <a:alpha val="43137"/>
                    </a:srgbClr>
                  </a:outerShdw>
                </a:effectLst>
              </a:rPr>
              <a:t>Satanás, constantemente , está sembrando las semillas de la rebelión (pecado) en las mentes y corazones de los creyentes.</a:t>
            </a:r>
          </a:p>
          <a:p>
            <a:pPr marL="285750" indent="-285750">
              <a:buFont typeface="Arial" pitchFamily="34" charset="0"/>
              <a:buChar char="•"/>
            </a:pPr>
            <a:endParaRPr lang="es-ES" sz="1600" b="1" i="1" dirty="0" smtClean="0">
              <a:effectLst>
                <a:outerShdw blurRad="38100" dist="38100" dir="2700000" algn="tl">
                  <a:srgbClr val="000000">
                    <a:alpha val="43137"/>
                  </a:srgbClr>
                </a:outerShdw>
              </a:effectLst>
            </a:endParaRPr>
          </a:p>
          <a:p>
            <a:pPr marL="285750" indent="-285750">
              <a:buFont typeface="Arial" pitchFamily="34" charset="0"/>
              <a:buChar char="•"/>
            </a:pPr>
            <a:r>
              <a:rPr lang="es-ES" sz="1600" b="1" i="1" dirty="0" smtClean="0">
                <a:effectLst>
                  <a:outerShdw blurRad="38100" dist="38100" dir="2700000" algn="tl">
                    <a:srgbClr val="000000">
                      <a:alpha val="43137"/>
                    </a:srgbClr>
                  </a:outerShdw>
                </a:effectLst>
              </a:rPr>
              <a:t>Batallar contra Satanás, por las almas de los NO creyentes, es uno de los propósitos del Espíritu Santo, quien obra redarguyendo a hombres y mujeres de su pecaminosa rebelión contra Dios. (</a:t>
            </a:r>
            <a:r>
              <a:rPr lang="es-ES" sz="1600" b="1" i="1" dirty="0" err="1" smtClean="0">
                <a:effectLst>
                  <a:outerShdw blurRad="38100" dist="38100" dir="2700000" algn="tl">
                    <a:srgbClr val="000000">
                      <a:alpha val="43137"/>
                    </a:srgbClr>
                  </a:outerShdw>
                </a:effectLst>
              </a:rPr>
              <a:t>Jn</a:t>
            </a:r>
            <a:r>
              <a:rPr lang="es-ES" sz="1600" b="1" i="1" dirty="0" smtClean="0">
                <a:effectLst>
                  <a:outerShdw blurRad="38100" dist="38100" dir="2700000" algn="tl">
                    <a:srgbClr val="000000">
                      <a:alpha val="43137"/>
                    </a:srgbClr>
                  </a:outerShdw>
                </a:effectLst>
              </a:rPr>
              <a:t>. 16: 7-9)</a:t>
            </a:r>
          </a:p>
        </p:txBody>
      </p:sp>
    </p:spTree>
    <p:extLst>
      <p:ext uri="{BB962C8B-B14F-4D97-AF65-F5344CB8AC3E}">
        <p14:creationId xmlns:p14="http://schemas.microsoft.com/office/powerpoint/2010/main" val="3067282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Estela de condensación">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TC104033937[[fn=Estela de condensación]]</Template>
  <TotalTime>3223</TotalTime>
  <Words>2981</Words>
  <Application>Microsoft Office PowerPoint</Application>
  <PresentationFormat>Presentación en pantalla (4:3)</PresentationFormat>
  <Paragraphs>213</Paragraphs>
  <Slides>23</Slides>
  <Notes>10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23</vt:i4>
      </vt:variant>
    </vt:vector>
  </HeadingPairs>
  <TitlesOfParts>
    <vt:vector size="32" baseType="lpstr">
      <vt:lpstr>Arial</vt:lpstr>
      <vt:lpstr>Calibri</vt:lpstr>
      <vt:lpstr>Aparajita</vt:lpstr>
      <vt:lpstr>Adobe Arabic</vt:lpstr>
      <vt:lpstr>Century Gothic</vt:lpstr>
      <vt:lpstr>Brush Script MT</vt:lpstr>
      <vt:lpstr>Wingdings</vt:lpstr>
      <vt:lpstr>Agency FB</vt:lpstr>
      <vt:lpstr>Estela de condensación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Windows 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Miguel Zabala Q.</dc:creator>
  <cp:lastModifiedBy>Toshiba</cp:lastModifiedBy>
  <cp:revision>227</cp:revision>
  <dcterms:created xsi:type="dcterms:W3CDTF">2011-03-24T01:05:29Z</dcterms:created>
  <dcterms:modified xsi:type="dcterms:W3CDTF">2014-04-19T20:32:35Z</dcterms:modified>
</cp:coreProperties>
</file>