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8"/>
  </p:notesMasterIdLst>
  <p:sldIdLst>
    <p:sldId id="256" r:id="rId2"/>
    <p:sldId id="29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2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8747E-A554-4A9B-A2B9-819D3C6C9F74}" type="datetimeFigureOut">
              <a:rPr lang="es-CL" smtClean="0"/>
              <a:t>03-05-2014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21883-3165-41F3-8D47-221DB3AA68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4918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21883-3165-41F3-8D47-221DB3AA68C0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2336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9F7B-8FF7-420C-AD88-B83B3D6A9C5A}" type="datetimeFigureOut">
              <a:rPr lang="es-EC" smtClean="0"/>
              <a:pPr/>
              <a:t>03/05/2014</a:t>
            </a:fld>
            <a:endParaRPr lang="es-EC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67E0ED-C9D3-407A-8493-86D0C315B2A2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9F7B-8FF7-420C-AD88-B83B3D6A9C5A}" type="datetimeFigureOut">
              <a:rPr lang="es-EC" smtClean="0"/>
              <a:pPr/>
              <a:t>03/05/2014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E0ED-C9D3-407A-8493-86D0C315B2A2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9F7B-8FF7-420C-AD88-B83B3D6A9C5A}" type="datetimeFigureOut">
              <a:rPr lang="es-EC" smtClean="0"/>
              <a:pPr/>
              <a:t>03/05/2014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E0ED-C9D3-407A-8493-86D0C315B2A2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9F7B-8FF7-420C-AD88-B83B3D6A9C5A}" type="datetimeFigureOut">
              <a:rPr lang="es-EC" smtClean="0"/>
              <a:pPr/>
              <a:t>03/05/2014</a:t>
            </a:fld>
            <a:endParaRPr lang="es-EC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C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67E0ED-C9D3-407A-8493-86D0C315B2A2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9F7B-8FF7-420C-AD88-B83B3D6A9C5A}" type="datetimeFigureOut">
              <a:rPr lang="es-EC" smtClean="0"/>
              <a:pPr/>
              <a:t>03/05/2014</a:t>
            </a:fld>
            <a:endParaRPr lang="es-EC" dirty="0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E0ED-C9D3-407A-8493-86D0C315B2A2}" type="slidenum">
              <a:rPr lang="es-EC" smtClean="0"/>
              <a:pPr/>
              <a:t>‹Nº›</a:t>
            </a:fld>
            <a:endParaRPr lang="es-EC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9F7B-8FF7-420C-AD88-B83B3D6A9C5A}" type="datetimeFigureOut">
              <a:rPr lang="es-EC" smtClean="0"/>
              <a:pPr/>
              <a:t>03/05/2014</a:t>
            </a:fld>
            <a:endParaRPr lang="es-EC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E0ED-C9D3-407A-8493-86D0C315B2A2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9F7B-8FF7-420C-AD88-B83B3D6A9C5A}" type="datetimeFigureOut">
              <a:rPr lang="es-EC" smtClean="0"/>
              <a:pPr/>
              <a:t>03/05/2014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767E0ED-C9D3-407A-8493-86D0C315B2A2}" type="slidenum">
              <a:rPr lang="es-EC" smtClean="0"/>
              <a:pPr/>
              <a:t>‹Nº›</a:t>
            </a:fld>
            <a:endParaRPr lang="es-EC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9F7B-8FF7-420C-AD88-B83B3D6A9C5A}" type="datetimeFigureOut">
              <a:rPr lang="es-EC" smtClean="0"/>
              <a:pPr/>
              <a:t>03/05/2014</a:t>
            </a:fld>
            <a:endParaRPr lang="es-EC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E0ED-C9D3-407A-8493-86D0C315B2A2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9F7B-8FF7-420C-AD88-B83B3D6A9C5A}" type="datetimeFigureOut">
              <a:rPr lang="es-EC" smtClean="0"/>
              <a:pPr/>
              <a:t>03/05/2014</a:t>
            </a:fld>
            <a:endParaRPr lang="es-EC" dirty="0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E0ED-C9D3-407A-8493-86D0C315B2A2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9F7B-8FF7-420C-AD88-B83B3D6A9C5A}" type="datetimeFigureOut">
              <a:rPr lang="es-EC" smtClean="0"/>
              <a:pPr/>
              <a:t>03/05/2014</a:t>
            </a:fld>
            <a:endParaRPr lang="es-EC" dirty="0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E0ED-C9D3-407A-8493-86D0C315B2A2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9F7B-8FF7-420C-AD88-B83B3D6A9C5A}" type="datetimeFigureOut">
              <a:rPr lang="es-EC" smtClean="0"/>
              <a:pPr/>
              <a:t>03/05/2014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E0ED-C9D3-407A-8493-86D0C315B2A2}" type="slidenum">
              <a:rPr lang="es-EC" smtClean="0"/>
              <a:pPr/>
              <a:t>‹Nº›</a:t>
            </a:fld>
            <a:endParaRPr lang="es-EC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449F7B-8FF7-420C-AD88-B83B3D6A9C5A}" type="datetimeFigureOut">
              <a:rPr lang="es-EC" smtClean="0"/>
              <a:pPr/>
              <a:t>03/05/2014</a:t>
            </a:fld>
            <a:endParaRPr lang="es-EC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67E0ED-C9D3-407A-8493-86D0C315B2A2}" type="slidenum">
              <a:rPr lang="es-EC" smtClean="0"/>
              <a:pPr/>
              <a:t>‹Nº›</a:t>
            </a:fld>
            <a:endParaRPr lang="es-EC" dirty="0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14480" y="285728"/>
            <a:ext cx="6657964" cy="1185858"/>
          </a:xfrm>
          <a:effectLst/>
        </p:spPr>
        <p:txBody>
          <a:bodyPr>
            <a:noAutofit/>
          </a:bodyPr>
          <a:lstStyle/>
          <a:p>
            <a:pPr algn="ctr"/>
            <a:r>
              <a:rPr lang="es-EC" sz="5400" b="1" u="sng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LOS DONES</a:t>
            </a:r>
            <a:br>
              <a:rPr lang="es-EC" sz="5400" b="1" u="sng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s-EC" sz="5400" b="1" u="sng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DEL ESPIRITU SANTO</a:t>
            </a:r>
            <a:endParaRPr lang="es-EC" sz="5400" b="1" u="sng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4 Imagen" descr="lossieted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1785926"/>
            <a:ext cx="4857784" cy="48577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2 CuadroTexto"/>
          <p:cNvSpPr txBox="1"/>
          <p:nvPr/>
        </p:nvSpPr>
        <p:spPr>
          <a:xfrm>
            <a:off x="2428860" y="5949280"/>
            <a:ext cx="62475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b="1" dirty="0" smtClean="0">
                <a:latin typeface="Brush Script MT" pitchFamily="66" charset="0"/>
              </a:rPr>
              <a:t>Iglesia Jesús Nuestro Refugio</a:t>
            </a:r>
            <a:endParaRPr lang="es-CL" sz="4800" b="1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7028" y="71414"/>
            <a:ext cx="495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VARIEDAD DE LOS DONES</a:t>
            </a:r>
            <a:endParaRPr kumimoji="0" lang="es-ES_tradnl" sz="3600" b="0" i="0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14282" y="714356"/>
            <a:ext cx="3392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Dones Ministeriales:</a:t>
            </a:r>
            <a:endParaRPr kumimoji="0" lang="es-ES_tradnl" sz="3600" b="1" i="0" u="sng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5" name="4 Imagen" descr="dones ministeria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357298"/>
            <a:ext cx="8290538" cy="5072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7028" y="71414"/>
            <a:ext cx="495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VARIEDAD DE LOS DONES</a:t>
            </a:r>
            <a:endParaRPr kumimoji="0" lang="es-ES_tradnl" sz="3600" b="0" i="0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14282" y="714356"/>
            <a:ext cx="30780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Dones de</a:t>
            </a:r>
            <a:r>
              <a:rPr kumimoji="0" lang="es-ES_tradnl" sz="2400" b="1" i="0" u="sng" strike="noStrike" cap="none" normalizeH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 Servicio</a:t>
            </a:r>
            <a:r>
              <a:rPr kumimoji="0" lang="es-ES_tradnl" sz="24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:</a:t>
            </a:r>
            <a:endParaRPr kumimoji="0" lang="es-ES_tradnl" sz="3600" b="1" i="0" u="sng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5 Imagen" descr="dones erv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3267" y="1214422"/>
            <a:ext cx="7597823" cy="5500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7028" y="71414"/>
            <a:ext cx="495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VARIEDAD DE LOS DONES</a:t>
            </a:r>
            <a:endParaRPr kumimoji="0" lang="es-ES_tradnl" sz="3600" b="0" i="0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14282" y="714356"/>
            <a:ext cx="32207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Dones Espirituales:</a:t>
            </a:r>
            <a:endParaRPr kumimoji="0" lang="es-ES_tradnl" sz="3600" b="1" i="0" u="sng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" name="9 Imagen" descr="dones clas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6266" y="1142984"/>
            <a:ext cx="8267700" cy="55007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1349" y="71414"/>
            <a:ext cx="41120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8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DONES ESPIRITUALES</a:t>
            </a:r>
            <a:endParaRPr lang="es-EC" sz="2800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214546" y="714356"/>
            <a:ext cx="46089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PALABRA DE SABIDURIA</a:t>
            </a:r>
            <a:endParaRPr kumimoji="0" lang="es-ES_tradnl" sz="3600" b="0" i="0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000100" y="1285860"/>
            <a:ext cx="7088799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Porque a éste es dada por el Espíritu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palabra de sabiduría</a:t>
            </a:r>
            <a:endParaRPr kumimoji="0" lang="es-EC" sz="2800" b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1ª </a:t>
            </a:r>
            <a:r>
              <a:rPr kumimoji="0" lang="es-ES_tradnl" sz="2800" b="1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Cor.</a:t>
            </a:r>
            <a:r>
              <a:rPr kumimoji="0" lang="es-ES_tradnl" sz="28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 12:8a</a:t>
            </a:r>
            <a:endParaRPr kumimoji="0" lang="es-ES_tradnl" sz="2800" b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8823" y="2852936"/>
            <a:ext cx="864399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3600" b="1" dirty="0" smtClean="0">
                <a:solidFill>
                  <a:schemeClr val="bg1">
                    <a:lumMod val="10000"/>
                  </a:schemeClr>
                </a:solidFill>
                <a:latin typeface="+mj-lt"/>
              </a:rPr>
              <a:t>La </a:t>
            </a:r>
            <a:r>
              <a:rPr lang="es-ES_tradnl" sz="36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revelación sobrenatural mediante el </a:t>
            </a:r>
            <a:r>
              <a:rPr lang="es-ES_tradnl" sz="3600" b="1" dirty="0" smtClean="0">
                <a:solidFill>
                  <a:schemeClr val="bg1">
                    <a:lumMod val="10000"/>
                  </a:schemeClr>
                </a:solidFill>
                <a:latin typeface="+mj-lt"/>
              </a:rPr>
              <a:t>Espíritu </a:t>
            </a:r>
            <a:r>
              <a:rPr lang="es-ES_tradnl" sz="36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Santo, del propósito divino, la declaración sobrenatural de la mente y la voluntad de Dios; el despliegue sobrenatural de sus planes y propósitos en lo concerniente a lugares, cosas y personas.</a:t>
            </a:r>
            <a:endParaRPr lang="es-EC" sz="3600" b="1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4484" y="48260"/>
            <a:ext cx="46089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PALABRA DE SABIDURIA</a:t>
            </a:r>
            <a:endParaRPr kumimoji="0" lang="es-ES_tradnl" sz="3600" b="0" i="0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71438" y="642918"/>
          <a:ext cx="9001156" cy="5029200"/>
        </p:xfrm>
        <a:graphic>
          <a:graphicData uri="http://schemas.openxmlformats.org/drawingml/2006/table">
            <a:tbl>
              <a:tblPr/>
              <a:tblGrid>
                <a:gridCol w="4572000"/>
                <a:gridCol w="4429156"/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ES_tradnl" sz="22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NATURALEZA </a:t>
                      </a:r>
                      <a:r>
                        <a:rPr lang="es-ES_tradnl" sz="2200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INCORRECTA</a:t>
                      </a:r>
                      <a:endParaRPr lang="es-EC" sz="22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ES_tradnl" sz="2200" b="1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NATURALEZA CORRECTA</a:t>
                      </a:r>
                      <a:endParaRPr lang="es-EC" sz="220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No es la capacidad innata humana puesta al servicio de Dios. </a:t>
                      </a:r>
                      <a:endParaRPr lang="es-EC" sz="2200" b="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Es la revelación sobrenatural por el </a:t>
                      </a:r>
                      <a:r>
                        <a:rPr lang="es-ES_tradnl" sz="2200" b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Espíritu </a:t>
                      </a:r>
                      <a:r>
                        <a:rPr lang="es-ES_tradnl" sz="2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Santo que revela los propósitos o corazón de Dios.</a:t>
                      </a:r>
                      <a:endParaRPr lang="es-EC" sz="2200" b="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No es un profundo discernimiento de las Escrituras. El </a:t>
                      </a:r>
                      <a:r>
                        <a:rPr lang="es-ES_tradnl" sz="2200" b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Espíritu </a:t>
                      </a:r>
                      <a:r>
                        <a:rPr lang="es-ES_tradnl" sz="2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Santo da a todo creyente iluminación que ayuda a entender la Palabra de </a:t>
                      </a:r>
                      <a:r>
                        <a:rPr lang="es-ES_tradnl" sz="2200" b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Sabiduría</a:t>
                      </a:r>
                      <a:endParaRPr lang="es-EC" sz="2200" b="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Cuando Dios revela su propósito a una persona recibe la Palabra de </a:t>
                      </a:r>
                      <a:r>
                        <a:rPr lang="es-ES_tradnl" sz="2200" b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Sabiduría </a:t>
                      </a:r>
                      <a:r>
                        <a:rPr lang="es-ES_tradnl" sz="2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a través del </a:t>
                      </a:r>
                      <a:r>
                        <a:rPr lang="es-ES_tradnl" sz="2200" b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Espíritu </a:t>
                      </a:r>
                      <a:r>
                        <a:rPr lang="es-ES_tradnl" sz="2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Santo.</a:t>
                      </a:r>
                      <a:endParaRPr lang="es-EC" sz="2200" b="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No es la habilidad de dar consejo, dirigir, gobernar, esta habilidad es sabiduría que Dios da a todos sus hijos.</a:t>
                      </a:r>
                      <a:endParaRPr lang="es-EC" sz="2200" b="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Muy aparte de la Palabra de </a:t>
                      </a:r>
                      <a:r>
                        <a:rPr lang="es-ES_tradnl" sz="2200" b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Sabiduría, </a:t>
                      </a:r>
                      <a:r>
                        <a:rPr lang="es-ES_tradnl" sz="2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Dios guía con sabiduría a su pueblo en los problemas y asuntos de la vida.</a:t>
                      </a:r>
                      <a:endParaRPr lang="es-EC" sz="2200" b="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4484" y="48260"/>
            <a:ext cx="46089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PALABRA DE SABIDURIA</a:t>
            </a:r>
            <a:endParaRPr kumimoji="0" lang="es-ES_tradnl" sz="3600" b="0" i="0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85720" y="1142984"/>
            <a:ext cx="857256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Génesis 6:13-22 Noé fue advertido por Dios acerca de las cosas que aun no se veían.</a:t>
            </a:r>
            <a:endParaRPr kumimoji="0" lang="es-EC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Génesis 19:12-13 Palabra de sabiduría a través de los ángeles.</a:t>
            </a:r>
            <a:endParaRPr kumimoji="0" lang="es-EC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Mateo 2:12 Palabra de Sabiduría a través de sueños.</a:t>
            </a:r>
            <a:endParaRPr kumimoji="0" lang="es-EC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Hechos 15:18-20 Palabra de sabiduría que trajo convicción a la iglesia.</a:t>
            </a:r>
            <a:endParaRPr kumimoji="0" lang="es-EC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Hechos 27:23-24 Palabra de Sabiduría dada a Pablo antes del naufragio.</a:t>
            </a:r>
            <a:endParaRPr kumimoji="0" lang="es-ES_tradnl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4484" y="48260"/>
            <a:ext cx="46089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PALABRA DE SABIDURIA</a:t>
            </a:r>
            <a:endParaRPr kumimoji="0" lang="es-ES_tradnl" sz="3600" b="0" i="0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14282" y="642918"/>
            <a:ext cx="7500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Para comprobar la veracidad de este don:</a:t>
            </a:r>
            <a:endParaRPr lang="es-EC" sz="2800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14282" y="1169329"/>
            <a:ext cx="88582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No tiene que contradecir la Biblia</a:t>
            </a:r>
            <a:endParaRPr kumimoji="0" lang="es-EC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Tiene que ser confirmado por el testimonio interno del </a:t>
            </a: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Espíritu </a:t>
            </a: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Santo tanto en el que lo recibe como en los involucrados</a:t>
            </a:r>
            <a:endParaRPr kumimoji="0" lang="es-EC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Por la fidelidad del cumplimiento</a:t>
            </a:r>
            <a:endParaRPr kumimoji="0" lang="es-EC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Tiene que ser para la edificación de la iglesia o individualmente y no para la vanidad personal.</a:t>
            </a:r>
            <a:endParaRPr kumimoji="0" lang="es-ES_tradnl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1349" y="71414"/>
            <a:ext cx="41120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8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DONES ESPIRITUALES</a:t>
            </a:r>
            <a:endParaRPr lang="es-EC" sz="2800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14546" y="714356"/>
            <a:ext cx="41200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PALABRA DE CIENCIA</a:t>
            </a:r>
            <a:endParaRPr kumimoji="0" lang="es-ES_tradnl" sz="3600" b="0" i="0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1571612"/>
            <a:ext cx="7929618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a otro, palabra de ciencia según el mismo Espíritu</a:t>
            </a:r>
            <a:endParaRPr kumimoji="0" lang="es-EC" sz="2800" b="1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1ª </a:t>
            </a:r>
            <a:r>
              <a:rPr kumimoji="0" lang="es-ES_tradnl" sz="2800" b="1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Cor</a:t>
            </a:r>
            <a:r>
              <a:rPr kumimoji="0" lang="es-ES_tradnl" sz="28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 12:8b</a:t>
            </a:r>
            <a:endParaRPr kumimoji="0" lang="es-ES_tradnl" sz="2800" b="1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07917" y="3068960"/>
            <a:ext cx="85725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3600" b="1" dirty="0" smtClean="0">
                <a:solidFill>
                  <a:schemeClr val="bg1">
                    <a:lumMod val="10000"/>
                  </a:schemeClr>
                </a:solidFill>
                <a:latin typeface="+mj-lt"/>
              </a:rPr>
              <a:t>Es la revelación sobrenatural mediante el Espíritu Santo de ciertos hechos de la mente de Dios. Dios mantiene en su mente todos los hechos del cielo y la tierra. El conoce a cada persona, lugar y cosa que existe.</a:t>
            </a:r>
            <a:endParaRPr lang="es-EC" sz="3600" b="1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3333" y="71414"/>
            <a:ext cx="41200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PALABRA DE CIENCIA</a:t>
            </a:r>
            <a:endParaRPr kumimoji="0" lang="es-ES_tradnl" sz="3600" b="0" i="0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64912"/>
              </p:ext>
            </p:extLst>
          </p:nvPr>
        </p:nvGraphicFramePr>
        <p:xfrm>
          <a:off x="214282" y="1285860"/>
          <a:ext cx="8786874" cy="4269108"/>
        </p:xfrm>
        <a:graphic>
          <a:graphicData uri="http://schemas.openxmlformats.org/drawingml/2006/table">
            <a:tbl>
              <a:tblPr/>
              <a:tblGrid>
                <a:gridCol w="4572032"/>
                <a:gridCol w="4214842"/>
              </a:tblGrid>
              <a:tr h="428628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s-ES_tradnl" sz="22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NATURALEZA </a:t>
                      </a:r>
                      <a:r>
                        <a:rPr lang="es-ES_tradnl" sz="2200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INCORRECTA</a:t>
                      </a:r>
                      <a:endParaRPr lang="es-EC" sz="22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ES_tradnl" sz="22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NATURALEZA CORRECTA</a:t>
                      </a:r>
                      <a:endParaRPr lang="es-EC" sz="22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35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s-ES_tradnl" sz="28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No es el conocimiento que se adquiere por la iluminación del </a:t>
                      </a:r>
                      <a:r>
                        <a:rPr lang="es-ES_tradnl" sz="28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Espíritu </a:t>
                      </a:r>
                      <a:r>
                        <a:rPr lang="es-ES_tradnl" sz="28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Santo en el estudio de la Palabra de Dios.</a:t>
                      </a:r>
                      <a:endParaRPr lang="es-EC" sz="28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s-ES_tradnl" sz="28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Es la revelación sobrenatural de la existencia o naturaleza de personas, cosas, eventos y hechos.</a:t>
                      </a:r>
                      <a:endParaRPr lang="es-EC" sz="28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149370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s-ES_tradnl" sz="28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No es un conocimiento adquirido por nuestra inteligencia.</a:t>
                      </a:r>
                      <a:endParaRPr lang="es-EC" sz="28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s-ES_tradnl" sz="28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No es una adquisición, sino un don, no es una facultad sino una revelación</a:t>
                      </a:r>
                      <a:r>
                        <a:rPr lang="es-ES_tradnl" sz="22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  <a:endParaRPr lang="es-EC" sz="22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3333" y="71414"/>
            <a:ext cx="41200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PALABRA DE CIENCIA</a:t>
            </a:r>
            <a:endParaRPr kumimoji="0" lang="es-ES_tradnl" sz="3600" b="0" i="0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57158" y="1241811"/>
            <a:ext cx="821533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Josué 7:16-21  El pecado de </a:t>
            </a:r>
            <a:r>
              <a:rPr kumimoji="0" lang="es-ES_tradnl" sz="32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Acán</a:t>
            </a:r>
            <a:r>
              <a:rPr kumimoji="0" lang="es-ES_tradnl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1º Samuel 9:20  Las burras perdidas de Saúl</a:t>
            </a:r>
            <a:endParaRPr lang="es-ES_tradnl" sz="3200" dirty="0" smtClean="0">
              <a:solidFill>
                <a:schemeClr val="bg1">
                  <a:lumMod val="10000"/>
                </a:schemeClr>
              </a:solidFill>
              <a:latin typeface="+mj-lt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Hechos 5:3 Ananías y Safira</a:t>
            </a:r>
            <a:endParaRPr kumimoji="0" lang="es-EC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Hechos 21:10-11 El futuro arresto de Pablo</a:t>
            </a:r>
            <a:endParaRPr lang="es-ES_tradnl" sz="3200" dirty="0" smtClean="0">
              <a:solidFill>
                <a:schemeClr val="bg1">
                  <a:lumMod val="10000"/>
                </a:schemeClr>
              </a:solidFill>
              <a:latin typeface="+mj-lt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Juan 11:22-23 La resurrección de Lázaro</a:t>
            </a:r>
            <a:r>
              <a:rPr kumimoji="0" lang="es-ES_tradnl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	</a:t>
            </a:r>
            <a:endParaRPr kumimoji="0" lang="es-ES_tradnl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71670" y="0"/>
            <a:ext cx="6657964" cy="1828800"/>
          </a:xfrm>
          <a:effectLst/>
        </p:spPr>
        <p:txBody>
          <a:bodyPr/>
          <a:lstStyle/>
          <a:p>
            <a:pPr algn="r"/>
            <a:r>
              <a:rPr lang="es-EC" u="sng" dirty="0" smtClean="0">
                <a:solidFill>
                  <a:schemeClr val="bg1">
                    <a:lumMod val="10000"/>
                  </a:schemeClr>
                </a:solidFill>
              </a:rPr>
              <a:t>LOS DONES</a:t>
            </a:r>
            <a:br>
              <a:rPr lang="es-EC" u="sng" dirty="0" smtClean="0">
                <a:solidFill>
                  <a:schemeClr val="bg1">
                    <a:lumMod val="10000"/>
                  </a:schemeClr>
                </a:solidFill>
              </a:rPr>
            </a:br>
            <a:r>
              <a:rPr lang="es-EC" u="sng" dirty="0" smtClean="0">
                <a:solidFill>
                  <a:schemeClr val="bg1">
                    <a:lumMod val="10000"/>
                  </a:schemeClr>
                </a:solidFill>
              </a:rPr>
              <a:t>DEL ESPIRITU SANTO</a:t>
            </a:r>
            <a:endParaRPr lang="es-EC" u="sng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14282" y="2285992"/>
            <a:ext cx="44291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6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SU NATURALEZA</a:t>
            </a:r>
            <a:endParaRPr kumimoji="0" lang="es-ES_tradnl" sz="44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357290" y="2945284"/>
            <a:ext cx="6500858" cy="2062103"/>
          </a:xfrm>
          <a:prstGeom prst="rect">
            <a:avLst/>
          </a:prstGeom>
          <a:noFill/>
          <a:ln w="9525">
            <a:solidFill>
              <a:schemeClr val="accent3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glow rad="63500">
              <a:srgbClr val="00B050">
                <a:alpha val="40000"/>
              </a:srgb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Son parte del carácter del Espíritu Santo y no que son cualidades o habilidades del hombre, ya que estas son sobrenaturales. </a:t>
            </a:r>
            <a:endParaRPr kumimoji="0" lang="es-ES_tradnl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139952" y="5589240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>
                <a:latin typeface="Brush Script MT" pitchFamily="66" charset="0"/>
              </a:rPr>
              <a:t>Pastor  Juan Lagos E.</a:t>
            </a:r>
            <a:endParaRPr lang="es-CL" sz="3200" b="1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3333" y="71414"/>
            <a:ext cx="41200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PALABRA DE CIENCIA</a:t>
            </a:r>
            <a:endParaRPr kumimoji="0" lang="es-ES_tradnl" sz="3600" b="0" i="0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85720" y="1988840"/>
            <a:ext cx="891301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Una visión</a:t>
            </a:r>
            <a:endParaRPr kumimoji="0" lang="es-EC" sz="3600" b="1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Una revelación silenciosa en oración</a:t>
            </a:r>
            <a:endParaRPr kumimoji="0" lang="es-EC" sz="3600" b="1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Revelación a la mente cuando se esta trabajando</a:t>
            </a:r>
            <a:endParaRPr kumimoji="0" lang="es-EC" sz="3600" b="1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En sueños</a:t>
            </a:r>
            <a:endParaRPr kumimoji="0" lang="es-ES_tradnl" sz="3600" b="1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95537" y="980728"/>
            <a:ext cx="79180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b="1" dirty="0" smtClean="0"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La palabra de ciencia se manifiesta en</a:t>
            </a:r>
            <a:r>
              <a:rPr lang="es-ES_tradnl" sz="2800" b="1" dirty="0" smtClean="0"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:</a:t>
            </a:r>
            <a:endParaRPr lang="es-EC" sz="2800" b="1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3333" y="71414"/>
            <a:ext cx="41200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PALABRA DE CIENCIA</a:t>
            </a:r>
            <a:endParaRPr kumimoji="0" lang="es-ES_tradnl" sz="3600" b="0" i="0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57158" y="1529822"/>
            <a:ext cx="850112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s-ES_tradnl" sz="2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 </a:t>
            </a:r>
            <a:r>
              <a:rPr kumimoji="0" lang="es-ES_tradnl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CIENCIA: Significa penetrar en el conocimiento de las cosas divinas.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C" sz="3200" b="1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s-ES_tradnl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 SABIDURIA: Habilidad que regula la vida cristiana de acuerdo con los principios que constituye su fundamento.</a:t>
            </a:r>
            <a:endParaRPr kumimoji="0" lang="es-ES_tradnl" sz="3200" b="1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85786" y="642918"/>
            <a:ext cx="75724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800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¿ Cuál es la diferencia entre la palabra de sabiduría y la de ciencia ? </a:t>
            </a:r>
            <a:endParaRPr lang="es-EC" sz="2800" b="1" dirty="0" smtClean="0"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0017" y="4869160"/>
            <a:ext cx="8715404" cy="1384995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_tradnl" sz="2800" b="1" dirty="0" smtClean="0">
                <a:solidFill>
                  <a:schemeClr val="bg1">
                    <a:lumMod val="10000"/>
                  </a:schemeClr>
                </a:solidFill>
                <a:latin typeface="+mj-lt"/>
              </a:rPr>
              <a:t>EL DON DE PALABRA DE CIENCIA TAMBIÉN PUEDE SER IMITADO POR LAS TINIEBLAS A TRAVÉS DE UN ESPÍRITU DE ADIVINACIÓN</a:t>
            </a:r>
            <a:r>
              <a:rPr lang="es-ES_tradnl" sz="2400" b="1" dirty="0" smtClean="0">
                <a:solidFill>
                  <a:schemeClr val="bg1">
                    <a:lumMod val="10000"/>
                  </a:schemeClr>
                </a:solidFill>
                <a:latin typeface="+mj-lt"/>
              </a:rPr>
              <a:t>. </a:t>
            </a:r>
            <a:endParaRPr lang="es-EC" sz="2400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214290"/>
            <a:ext cx="6000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DISCERNIMIENTO DE ESPIRITUS</a:t>
            </a:r>
            <a:endParaRPr kumimoji="0" lang="es-ES_tradnl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857356" y="1000108"/>
            <a:ext cx="6056466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a otro, discernimiento de espíritus</a:t>
            </a:r>
            <a:endParaRPr kumimoji="0" lang="es-EC" sz="2800" b="1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1ª </a:t>
            </a:r>
            <a:r>
              <a:rPr kumimoji="0" lang="es-ES_tradnl" sz="2800" b="1" i="1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Cor</a:t>
            </a:r>
            <a:r>
              <a:rPr kumimoji="0" lang="es-ES_tradnl" sz="2800" b="1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12:10</a:t>
            </a:r>
            <a:endParaRPr kumimoji="0" lang="es-ES_tradnl" sz="2800" b="1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85720" y="2132856"/>
            <a:ext cx="87154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3200" b="1" dirty="0" smtClean="0">
                <a:solidFill>
                  <a:schemeClr val="bg1">
                    <a:lumMod val="10000"/>
                  </a:schemeClr>
                </a:solidFill>
                <a:latin typeface="+mj-lt"/>
              </a:rPr>
              <a:t>El don de discernimiento de espíritus es la habilidad especial dada por el Espíritu Santo para percibir con claridad dentro del mundo espiritual. Permite conocer con seguridad si algunas manifestaciones atribuida a Dios son en realidad divinas, humanas o satánicas. </a:t>
            </a:r>
          </a:p>
          <a:p>
            <a:pPr algn="just"/>
            <a:r>
              <a:rPr lang="es-ES_tradnl" sz="3200" b="1" dirty="0" smtClean="0">
                <a:solidFill>
                  <a:schemeClr val="bg1">
                    <a:lumMod val="10000"/>
                  </a:schemeClr>
                </a:solidFill>
                <a:latin typeface="+mj-lt"/>
              </a:rPr>
              <a:t>A través de él se descubre que espíritu esta hablando o actuando.</a:t>
            </a:r>
            <a:endParaRPr lang="es-EC" sz="3200" b="1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214290"/>
            <a:ext cx="6000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DISCERNIMIENTO DE ESPIRITUS</a:t>
            </a:r>
            <a:endParaRPr kumimoji="0" lang="es-ES_tradnl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28596" y="1490291"/>
            <a:ext cx="8286808" cy="2985433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Y oró Eliseo, y dijo: Te ruego, oh Jehová, que abras sus ojos para que vea. Entonces Jehová abrió los ojos del criado, y miró; y he aquí que el monte estaba lleno de gente de a caballo, y de carros de fuego alrededor de Eliseo.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2800" b="1" dirty="0" smtClean="0">
                <a:solidFill>
                  <a:schemeClr val="bg1">
                    <a:lumMod val="10000"/>
                  </a:schemeClr>
                </a:solidFill>
                <a:latin typeface="+mj-lt"/>
              </a:rPr>
              <a:t>2º Reyes 6:17</a:t>
            </a:r>
            <a:endParaRPr kumimoji="0" lang="es-ES_tradnl" sz="4000" b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214290"/>
            <a:ext cx="6000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DISCERNIMIENTO DE ESPIRITUS</a:t>
            </a:r>
            <a:endParaRPr kumimoji="0" lang="es-ES_tradnl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176092"/>
              </p:ext>
            </p:extLst>
          </p:nvPr>
        </p:nvGraphicFramePr>
        <p:xfrm>
          <a:off x="214282" y="1357298"/>
          <a:ext cx="8715436" cy="5547360"/>
        </p:xfrm>
        <a:graphic>
          <a:graphicData uri="http://schemas.openxmlformats.org/drawingml/2006/table">
            <a:tbl>
              <a:tblPr/>
              <a:tblGrid>
                <a:gridCol w="4572032"/>
                <a:gridCol w="4143404"/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NATURALEZA INCORRECTA</a:t>
                      </a:r>
                      <a:endParaRPr lang="es-EC" sz="20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NATURALEZA CORRECTA</a:t>
                      </a:r>
                      <a:endParaRPr lang="es-EC" sz="200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03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32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No es leer la mente, sospechar, adivinar</a:t>
                      </a:r>
                      <a:endParaRPr lang="es-EC" sz="32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Es la revelación sobrenatural dada por el </a:t>
                      </a:r>
                      <a:r>
                        <a:rPr lang="es-ES_tradnl" sz="2400" dirty="0" err="1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Espiritu</a:t>
                      </a:r>
                      <a:r>
                        <a:rPr lang="es-ES_tradnl" sz="24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 Santo, en relación a la paciencia o actividad de </a:t>
                      </a:r>
                      <a:r>
                        <a:rPr lang="es-ES_tradnl" sz="2400" dirty="0" err="1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espiritus</a:t>
                      </a:r>
                      <a:r>
                        <a:rPr lang="es-ES_tradnl" sz="24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 en la esfera humana tratando directamente con la causa o fuente de manifestaciones o fenómenos sobrenaturales</a:t>
                      </a:r>
                      <a:r>
                        <a:rPr lang="es-ES_tradnl" sz="20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.</a:t>
                      </a:r>
                      <a:endParaRPr lang="es-EC" sz="20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No es discernir las faltas de los hermanos, ni el discernimiento de personalidad o de motivos por medios sicológicos.</a:t>
                      </a:r>
                      <a:endParaRPr lang="es-EC" sz="20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endParaRPr lang="es-ES_tradnl" sz="20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214290"/>
            <a:ext cx="6000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DISCERNIMIENTO DE ESPIRITUS</a:t>
            </a:r>
            <a:endParaRPr kumimoji="0" lang="es-ES_tradnl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14282" y="2088901"/>
            <a:ext cx="871543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Hechos </a:t>
            </a:r>
            <a:r>
              <a:rPr kumimoji="0" lang="es-ES_tradnl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13:6-12  </a:t>
            </a:r>
            <a:r>
              <a:rPr kumimoji="0" lang="es-ES_tradnl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Elimas</a:t>
            </a:r>
            <a:endParaRPr kumimoji="0" lang="es-EC" sz="3600" b="1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Hechos 16:16-18 Joven con espíritu de adivinación</a:t>
            </a:r>
            <a:endParaRPr kumimoji="0" lang="es-EC" sz="3600" b="1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Lucas 13:11-16 Mujer con espíritu de enfermedad</a:t>
            </a:r>
            <a:endParaRPr kumimoji="0" lang="es-ES_tradnl" sz="3600" b="1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214290"/>
            <a:ext cx="6000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DISCERNIMIENTO DE ESPIRITUS</a:t>
            </a:r>
            <a:endParaRPr kumimoji="0" lang="es-ES_tradnl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500034" y="1571612"/>
            <a:ext cx="821537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u="none" strike="noStrike" cap="none" normalizeH="0" baseline="3000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es-ES_tradnl" sz="28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Amados, no creáis a todo espíritu, sino probad los espíritus si son de Dios; porque muchos falsos profetas han salido por el mundo.</a:t>
            </a:r>
            <a:r>
              <a:rPr kumimoji="0" lang="es-ES_tradnl" sz="2800" b="1" u="none" strike="noStrike" cap="none" normalizeH="0" baseline="3000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2</a:t>
            </a:r>
            <a:r>
              <a:rPr kumimoji="0" lang="es-ES_tradnl" sz="28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En esto conoced el Espíritu de Dios: Todo espíritu que confiesa que Jesucristo ha venido en carne, es de Dios;</a:t>
            </a:r>
            <a:r>
              <a:rPr kumimoji="0" lang="es-ES_tradnl" sz="2800" b="1" u="none" strike="noStrike" cap="none" normalizeH="0" baseline="3000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3</a:t>
            </a:r>
            <a:r>
              <a:rPr kumimoji="0" lang="es-ES_tradnl" sz="28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y todo espíritu que no confiesa que Jesucristo ha venido en carne, no es de Dios; y este es el espíritu del anticristo, el cual vosotros habéis oído que viene, y que ahora ya está en el mundo.</a:t>
            </a:r>
            <a:r>
              <a:rPr kumimoji="0" lang="es-ES_tradnl" sz="2800" b="1" u="none" strike="noStrike" cap="none" normalizeH="0" baseline="3000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es-ES_tradnl" sz="2800" b="1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86116" y="857232"/>
            <a:ext cx="23984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8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</a:rPr>
              <a:t>1ª Juan 4:1-6</a:t>
            </a:r>
            <a:endParaRPr lang="es-ES_tradnl" sz="4000" dirty="0" smtClean="0">
              <a:solidFill>
                <a:schemeClr val="bg1">
                  <a:lumMod val="1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214290"/>
            <a:ext cx="6000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DISCERNIMIENTO DE ESPIRITUS</a:t>
            </a:r>
            <a:endParaRPr kumimoji="0" lang="es-ES_tradnl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59985" y="1380452"/>
            <a:ext cx="764386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200" b="1" baseline="30000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ea typeface="Times New Roman" pitchFamily="18" charset="0"/>
              </a:rPr>
              <a:t>4</a:t>
            </a:r>
            <a:r>
              <a:rPr lang="es-ES_tradnl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ea typeface="Times New Roman" pitchFamily="18" charset="0"/>
              </a:rPr>
              <a:t>Hijitos, vosotros sois de Dios, y los habéis vencido; porque mayor es el que está en vosotros, que el que está en el mundo.</a:t>
            </a:r>
            <a:r>
              <a:rPr lang="es-ES_tradnl" sz="3200" b="1" baseline="30000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ea typeface="Times New Roman" pitchFamily="18" charset="0"/>
              </a:rPr>
              <a:t> 5</a:t>
            </a:r>
            <a:r>
              <a:rPr lang="es-ES_tradnl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ea typeface="Times New Roman" pitchFamily="18" charset="0"/>
              </a:rPr>
              <a:t>Ellos son del mundo; por eso hablan del mundo, y el mundo los oye.</a:t>
            </a:r>
            <a:r>
              <a:rPr lang="es-ES_tradnl" sz="3200" b="1" baseline="30000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ea typeface="Times New Roman" pitchFamily="18" charset="0"/>
              </a:rPr>
              <a:t> 6</a:t>
            </a:r>
            <a:r>
              <a:rPr lang="es-ES_tradnl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ea typeface="Times New Roman" pitchFamily="18" charset="0"/>
              </a:rPr>
              <a:t>Nosotros somos de Dios; el que conoce a Dios, nos oye; el que no es de Dios, no nos oye. En esto conocemos el espíritu de verdad y el espíritu de error.</a:t>
            </a:r>
            <a:endParaRPr lang="es-EC" sz="3200" dirty="0"/>
          </a:p>
        </p:txBody>
      </p:sp>
      <p:sp>
        <p:nvSpPr>
          <p:cNvPr id="5" name="4 Rectángulo"/>
          <p:cNvSpPr/>
          <p:nvPr/>
        </p:nvSpPr>
        <p:spPr>
          <a:xfrm>
            <a:off x="3286116" y="857232"/>
            <a:ext cx="23984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8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</a:rPr>
              <a:t>1ª Juan 4:1-6</a:t>
            </a:r>
            <a:endParaRPr lang="es-ES_tradnl" sz="4000" dirty="0" smtClean="0">
              <a:solidFill>
                <a:schemeClr val="bg1">
                  <a:lumMod val="1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214290"/>
            <a:ext cx="6000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DISCERNIMIENTO DE ESPIRITUS</a:t>
            </a:r>
            <a:endParaRPr kumimoji="0" lang="es-ES_tradnl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00034" y="1822630"/>
            <a:ext cx="850112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u="none" strike="noStrike" cap="none" normalizeH="0" baseline="3000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13</a:t>
            </a:r>
            <a:r>
              <a:rPr kumimoji="0" lang="es-ES_tradnl" sz="24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Pero algunos de los judíos, exorcistas ambulantes, intentaron invocar el nombre del Señor Jesús sobre los que tenían espíritus malos, diciendo: Os conjuro por Jesús, el que predica Pablo.</a:t>
            </a:r>
            <a:r>
              <a:rPr kumimoji="0" lang="es-ES_tradnl" sz="2400" b="1" u="none" strike="noStrike" cap="none" normalizeH="0" baseline="3000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 14</a:t>
            </a:r>
            <a:r>
              <a:rPr kumimoji="0" lang="es-ES_tradnl" sz="24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Había siete hijos de un tal </a:t>
            </a:r>
            <a:r>
              <a:rPr kumimoji="0" lang="es-ES_tradnl" sz="2400" b="1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Esceva</a:t>
            </a:r>
            <a:r>
              <a:rPr kumimoji="0" lang="es-ES_tradnl" sz="24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, judío, jefe de los sacerdotes, que hacían esto.</a:t>
            </a:r>
            <a:r>
              <a:rPr kumimoji="0" lang="es-ES_tradnl" sz="2400" b="1" u="none" strike="noStrike" cap="none" normalizeH="0" baseline="3000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 15</a:t>
            </a:r>
            <a:r>
              <a:rPr kumimoji="0" lang="es-ES_tradnl" sz="24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Pero respondiendo el espíritu malo, dijo: A Jesús conozco, y sé quién es Pablo; pero vosotros, ¿quiénes sois?</a:t>
            </a:r>
            <a:r>
              <a:rPr kumimoji="0" lang="es-ES_tradnl" sz="2400" b="1" u="none" strike="noStrike" cap="none" normalizeH="0" baseline="3000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 16</a:t>
            </a:r>
            <a:r>
              <a:rPr kumimoji="0" lang="es-ES_tradnl" sz="24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Y el hombre en quien estaba el espíritu malo, saltando sobre ellos y dominándolos, pudo más que ellos, de tal manera que huyeron de aquella casa desnudos y heridos.</a:t>
            </a:r>
            <a:r>
              <a:rPr kumimoji="0" lang="es-ES_tradnl" sz="2400" b="1" u="none" strike="noStrike" cap="none" normalizeH="0" baseline="3000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 17</a:t>
            </a:r>
            <a:r>
              <a:rPr kumimoji="0" lang="es-ES_tradnl" sz="24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Y esto fue notorio a todos los que habitaban en Éfeso, así judíos como griegos; y tuvieron temor todos ellos, y era magnificado el nombre del Señor Jesús.</a:t>
            </a:r>
            <a:endParaRPr kumimoji="0" lang="es-ES_tradnl" sz="2400" b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43240" y="857232"/>
            <a:ext cx="27703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400" b="1" dirty="0" smtClean="0">
                <a:solidFill>
                  <a:schemeClr val="bg1">
                    <a:lumMod val="10000"/>
                  </a:schemeClr>
                </a:solidFill>
                <a:latin typeface="+mj-lt"/>
              </a:rPr>
              <a:t>Hechos19:13-17</a:t>
            </a:r>
            <a:endParaRPr lang="es-EC" sz="2400" b="1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429256" y="214290"/>
            <a:ext cx="3571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DONES DE PODER</a:t>
            </a:r>
            <a:endParaRPr kumimoji="0" lang="es-ES_tradnl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071546"/>
            <a:ext cx="1928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DON DE FE</a:t>
            </a:r>
            <a:endParaRPr kumimoji="0" lang="es-ES_tradnl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643042" y="1724371"/>
            <a:ext cx="6072230" cy="954107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a otro, fe por el mismo Espíritu</a:t>
            </a:r>
            <a:endParaRPr kumimoji="0" lang="es-EC" sz="2800" b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1ª </a:t>
            </a:r>
            <a:r>
              <a:rPr kumimoji="0" lang="es-ES_tradnl" sz="28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Cor.</a:t>
            </a:r>
            <a:r>
              <a:rPr kumimoji="0" lang="es-ES_tradnl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 12:9</a:t>
            </a:r>
            <a:endParaRPr kumimoji="0" lang="es-ES_tradnl" sz="2800" b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071538" y="2948700"/>
            <a:ext cx="728667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El don de fe es el primero de los dones de poder y es el mayor según el orden que aparece en la lista de los dones.</a:t>
            </a:r>
            <a:endParaRPr kumimoji="0" lang="es-ES_tradnl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282" y="357166"/>
            <a:ext cx="87154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Pablo habla de los dones del Espíritu en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su aspecto triple: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5720" y="1510057"/>
            <a:ext cx="85725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200" b="1" i="1" u="sng" strike="noStrike" cap="none" normalizeH="0" baseline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Carismata</a:t>
            </a:r>
            <a:r>
              <a:rPr kumimoji="0" lang="es-ES_tradnl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 o variedad de dones impartidos por el </a:t>
            </a:r>
            <a:r>
              <a:rPr kumimoji="0" lang="es-ES_tradnl" sz="32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Espiritu</a:t>
            </a:r>
            <a:endParaRPr kumimoji="0" lang="es-ES_tradnl" sz="3200" b="1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14282" y="2643182"/>
            <a:ext cx="85725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200" b="1" i="1" u="sng" strike="noStrike" cap="none" normalizeH="0" baseline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Diakonai</a:t>
            </a:r>
            <a:r>
              <a:rPr kumimoji="0" lang="es-ES_tradnl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 o las variedades de servicios efectuados en el ministerio</a:t>
            </a:r>
            <a:endParaRPr kumimoji="0" lang="es-ES_tradnl" sz="4400" b="1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14282" y="3857628"/>
            <a:ext cx="85725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200" b="1" i="1" u="sng" strike="noStrike" cap="none" normalizeH="0" baseline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Energemata</a:t>
            </a:r>
            <a:r>
              <a:rPr kumimoji="0" lang="es-ES_tradnl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 o la variedad de poder de un Dios que opera en todas las cosas y por medio de ellas.</a:t>
            </a:r>
            <a:endParaRPr kumimoji="0" lang="es-ES_tradnl" sz="4400" b="1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429256" y="214290"/>
            <a:ext cx="3571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DONES DE PODER</a:t>
            </a:r>
            <a:endParaRPr kumimoji="0" lang="es-ES_tradnl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642918"/>
            <a:ext cx="371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DON DE FE</a:t>
            </a:r>
            <a:endParaRPr kumimoji="0" lang="es-ES_tradnl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285852" y="1357298"/>
            <a:ext cx="7143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El don de fe es distinto a la fe salvadora ( </a:t>
            </a:r>
            <a:r>
              <a:rPr kumimoji="0" lang="es-ES_tradnl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Hch.</a:t>
            </a:r>
            <a:r>
              <a:rPr kumimoji="0" lang="es-ES_tradnl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 16:31)</a:t>
            </a:r>
            <a:endParaRPr kumimoji="0" lang="es-ES_tradnl" sz="4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428728" y="2571744"/>
            <a:ext cx="6429356" cy="8309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Ellos dijeron: Cree en el Señor Jesucristo, y serás salvo, tú y tu casa.</a:t>
            </a:r>
            <a:endParaRPr kumimoji="0" lang="es-ES_tradnl" sz="3600" b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142976" y="4214818"/>
            <a:ext cx="73581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 don de fe es un don del Espíritu para el creyente para que pueda obrar milagros, o mas bien recibirlos. </a:t>
            </a:r>
            <a:endParaRPr lang="es-EC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429256" y="214290"/>
            <a:ext cx="3571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DONES DE PODER</a:t>
            </a:r>
            <a:endParaRPr kumimoji="0" lang="es-ES_tradnl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642918"/>
            <a:ext cx="371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DON DE FE</a:t>
            </a:r>
            <a:endParaRPr kumimoji="0" lang="es-ES_tradnl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071538" y="1357298"/>
            <a:ext cx="7286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400" b="1" dirty="0" smtClean="0">
                <a:solidFill>
                  <a:srgbClr val="000000"/>
                </a:solidFill>
                <a:latin typeface="+mj-lt"/>
              </a:rPr>
              <a:t>La fe del fruto es la fe que el Espíritu Santo desarrolla en la vida espiritual del creyente que vive en el Espíritu.</a:t>
            </a:r>
            <a:endParaRPr lang="es-EC" sz="24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57158" y="2857496"/>
            <a:ext cx="26200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Fe como fruto</a:t>
            </a:r>
            <a:endParaRPr lang="es-EC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929190" y="2857496"/>
            <a:ext cx="3054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el carácter</a:t>
            </a:r>
            <a:endParaRPr lang="es-EC" sz="2800" dirty="0">
              <a:latin typeface="+mj-lt"/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3286116" y="2786058"/>
            <a:ext cx="150019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11 Rectángulo"/>
          <p:cNvSpPr/>
          <p:nvPr/>
        </p:nvSpPr>
        <p:spPr>
          <a:xfrm>
            <a:off x="428596" y="4000504"/>
            <a:ext cx="25537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Fe como don </a:t>
            </a:r>
            <a:endParaRPr lang="es-EC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12 Flecha derecha"/>
          <p:cNvSpPr/>
          <p:nvPr/>
        </p:nvSpPr>
        <p:spPr>
          <a:xfrm>
            <a:off x="3214678" y="3857628"/>
            <a:ext cx="150019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13 Rectángulo"/>
          <p:cNvSpPr/>
          <p:nvPr/>
        </p:nvSpPr>
        <p:spPr>
          <a:xfrm>
            <a:off x="4857752" y="4000504"/>
            <a:ext cx="2201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poder</a:t>
            </a:r>
            <a:endParaRPr lang="es-EC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429256" y="214290"/>
            <a:ext cx="3571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DONES DE PODER</a:t>
            </a:r>
            <a:endParaRPr kumimoji="0" lang="es-ES_tradnl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642918"/>
            <a:ext cx="371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DON DE FE</a:t>
            </a:r>
            <a:endParaRPr kumimoji="0" lang="es-ES_tradnl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285984" y="1357298"/>
            <a:ext cx="50962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DEFINICION DE DON DE FE</a:t>
            </a:r>
            <a:endParaRPr lang="es-EC" sz="2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500166" y="2143116"/>
            <a:ext cx="6429404" cy="2062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_tradnl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 la dotación sobrenatural de fe dada por el Espíritu Santo para declarar como un hecho lo que Dios ha prometido para sus hijos.</a:t>
            </a:r>
            <a:endParaRPr lang="es-EC" sz="32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928794" y="4437112"/>
            <a:ext cx="57150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Confianza sobrenatural que el Espíritu santo imparte al corazón del creyente</a:t>
            </a:r>
            <a:endParaRPr lang="es-EC" sz="28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429256" y="214290"/>
            <a:ext cx="3571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DONES DE PODER</a:t>
            </a:r>
            <a:endParaRPr kumimoji="0" lang="es-ES_tradnl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642918"/>
            <a:ext cx="371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DON DE FE</a:t>
            </a:r>
            <a:endParaRPr kumimoji="0" lang="es-ES_tradnl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571604" y="1285860"/>
            <a:ext cx="58579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Ejemplos Bíblicos del Don de Fe:</a:t>
            </a:r>
            <a:endParaRPr kumimoji="0" lang="es-ES_tradnl" sz="4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928926" y="1968333"/>
            <a:ext cx="394733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Hechos 3:1-11</a:t>
            </a:r>
            <a:endParaRPr kumimoji="0" lang="es-EC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Daniel 6:17-23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Génesis 21:5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2º Reyes 4:1-7</a:t>
            </a:r>
            <a:endParaRPr kumimoji="0" lang="es-EC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429256" y="214290"/>
            <a:ext cx="3571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DONES DE PODER</a:t>
            </a:r>
            <a:endParaRPr kumimoji="0" lang="es-ES_tradnl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857232"/>
            <a:ext cx="46434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DON DE SANIDADES</a:t>
            </a:r>
            <a:endParaRPr kumimoji="0" lang="es-ES_tradnl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214414" y="1795809"/>
            <a:ext cx="6500826" cy="1323439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y a otro, dones de sanidades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por el mismo Espíritu.</a:t>
            </a:r>
            <a:endParaRPr kumimoji="0" lang="es-EC" sz="2800" b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1ª </a:t>
            </a:r>
            <a:r>
              <a:rPr kumimoji="0" lang="es-ES_tradnl" sz="24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Cor</a:t>
            </a:r>
            <a:r>
              <a:rPr kumimoji="0" lang="es-ES_tradnl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 12:9b</a:t>
            </a:r>
            <a:endParaRPr kumimoji="0" lang="es-ES_tradnl" sz="2400" b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62831" y="3144966"/>
            <a:ext cx="7715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Los dones de sanidades no son habilidades medicas para curar las enfermedades por medio naturales. </a:t>
            </a:r>
            <a:endParaRPr lang="es-EC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62831" y="4653136"/>
            <a:ext cx="77867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Son manifestaciones curativas del poder sobrenatural del Espíritu Santo con el objeto de curar las enfermedades, dolencias y los achaques físicos.</a:t>
            </a:r>
            <a:endParaRPr lang="es-EC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429256" y="214290"/>
            <a:ext cx="3571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DONES DE PODER</a:t>
            </a:r>
            <a:endParaRPr kumimoji="0" lang="es-ES_tradnl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857232"/>
            <a:ext cx="46434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DON DE SANIDADES</a:t>
            </a:r>
            <a:endParaRPr kumimoji="0" lang="es-ES_tradnl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214414" y="1643050"/>
            <a:ext cx="664373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Es el poder de Jesús para sanar. </a:t>
            </a:r>
            <a:r>
              <a:rPr kumimoji="0" lang="es-ES_tradnl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Mt.</a:t>
            </a:r>
            <a:r>
              <a:rPr kumimoji="0" lang="es-ES_tradnl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 8:16-17</a:t>
            </a:r>
            <a:endParaRPr kumimoji="0" lang="es-ES_tradnl" sz="4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071538" y="1539369"/>
            <a:ext cx="6929486" cy="5016758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Y cuando llegó la noche, trajeron a él muchos endemoniados; y con la palabra echó fuera a los demonios, y sanó a todos los enfermos;</a:t>
            </a:r>
            <a:r>
              <a:rPr kumimoji="0" lang="es-ES_tradnl" sz="3200" b="1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1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17</a:t>
            </a:r>
            <a:r>
              <a:rPr kumimoji="0" lang="es-ES_tradnl" sz="32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para que se cumpliese lo dicho por el profeta Isaías, cuando dijo: El mismo tomó nuestras enfermedades, y llevó nuestras dolencias.</a:t>
            </a:r>
            <a:endParaRPr kumimoji="0" lang="es-ES_tradnl" sz="3200" b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429256" y="214290"/>
            <a:ext cx="3571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latin typeface="+mj-lt"/>
                <a:ea typeface="Times New Roman" pitchFamily="18" charset="0"/>
              </a:rPr>
              <a:t>DONES DE PODER</a:t>
            </a:r>
            <a:endParaRPr kumimoji="0" lang="es-ES_tradnl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857232"/>
            <a:ext cx="46434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DON DE SANIDADES</a:t>
            </a:r>
            <a:endParaRPr kumimoji="0" lang="es-ES_tradnl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214414" y="1643050"/>
            <a:ext cx="71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Ejemplos Bíblicos de Dones de Sanidades.</a:t>
            </a:r>
            <a:endParaRPr kumimoji="0" lang="es-ES_tradnl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835559" y="2622288"/>
            <a:ext cx="360765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Hechos 5:12-16</a:t>
            </a:r>
            <a:endParaRPr kumimoji="0" lang="es-EC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Hechos 8:5-8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Hechos 19:11-12</a:t>
            </a:r>
            <a:r>
              <a:rPr kumimoji="0" lang="es-EC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469898" y="5013176"/>
            <a:ext cx="57745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400" b="1" dirty="0" smtClean="0">
                <a:latin typeface="Brush Script MT" pitchFamily="66" charset="0"/>
              </a:rPr>
              <a:t>Ministerio de Restauración</a:t>
            </a:r>
            <a:endParaRPr lang="es-CL" sz="4400" b="1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74643" y="332656"/>
            <a:ext cx="8429684" cy="49552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Ahora bien, hay diversidad de dones, pero el Espíritu es el mismo.</a:t>
            </a:r>
            <a:r>
              <a:rPr kumimoji="0" lang="es-ES_tradnl" sz="3600" b="0" i="0" u="none" strike="noStrike" cap="none" normalizeH="0" baseline="3000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 5</a:t>
            </a: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Y hay diversidad de ministerios, pero el Señor es el mismo.</a:t>
            </a:r>
            <a:r>
              <a:rPr kumimoji="0" lang="es-ES_tradnl" sz="3600" b="0" i="0" u="none" strike="noStrike" cap="none" normalizeH="0" baseline="3000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 6</a:t>
            </a: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Y hay diversidad de operaciones, pero Dios, que hace todas las cosas en todos, es el mismo.</a:t>
            </a:r>
            <a:r>
              <a:rPr kumimoji="0" lang="es-ES_tradnl" sz="3600" b="0" i="0" u="none" strike="noStrike" cap="none" normalizeH="0" baseline="3000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 7</a:t>
            </a: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Pero a cada uno le es dada la manifestación del Espíritu para provecho.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1ª Corintios 12:4-7</a:t>
            </a:r>
            <a:endParaRPr kumimoji="0" lang="es-ES_tradnl" sz="40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888779"/>
              </p:ext>
            </p:extLst>
          </p:nvPr>
        </p:nvGraphicFramePr>
        <p:xfrm>
          <a:off x="20406" y="836712"/>
          <a:ext cx="8929749" cy="5547360"/>
        </p:xfrm>
        <a:graphic>
          <a:graphicData uri="http://schemas.openxmlformats.org/drawingml/2006/table">
            <a:tbl>
              <a:tblPr/>
              <a:tblGrid>
                <a:gridCol w="4643470"/>
                <a:gridCol w="4286279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6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Con relación al </a:t>
                      </a:r>
                      <a:r>
                        <a:rPr lang="es-ES_tradnl" sz="2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Espíritu </a:t>
                      </a:r>
                      <a:r>
                        <a:rPr lang="es-ES_tradnl" sz="26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son </a:t>
                      </a:r>
                      <a:r>
                        <a:rPr lang="es-ES_tradnl" sz="2600" i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dones</a:t>
                      </a:r>
                      <a:r>
                        <a:rPr lang="es-ES_tradnl" sz="26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 </a:t>
                      </a:r>
                      <a:endParaRPr lang="es-ES_tradnl" sz="2600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(</a:t>
                      </a:r>
                      <a:r>
                        <a:rPr lang="es-ES_tradnl" sz="26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dádivas de gracia)</a:t>
                      </a:r>
                      <a:endParaRPr lang="es-EC" sz="26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6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Los dones capacitan a los creyentes para realizar la obra de Dios. </a:t>
                      </a:r>
                      <a:endParaRPr lang="es-EC" sz="26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6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Con relación a Cristo son </a:t>
                      </a:r>
                      <a:r>
                        <a:rPr lang="es-ES_tradnl" sz="2600" i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ministerios</a:t>
                      </a: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(</a:t>
                      </a:r>
                      <a:r>
                        <a:rPr lang="es-ES_tradnl" sz="26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maneras de servir)</a:t>
                      </a:r>
                      <a:endParaRPr lang="es-EC" sz="26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60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Destinados para la ayuda, fortaleza y crecimiento de la iglesia. </a:t>
                      </a:r>
                      <a:endParaRPr lang="es-EC" sz="260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6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Con relación al Padre son </a:t>
                      </a:r>
                      <a:r>
                        <a:rPr lang="es-ES_tradnl" sz="2600" i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operaciones</a:t>
                      </a:r>
                      <a:r>
                        <a:rPr lang="es-ES_tradnl" sz="26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 </a:t>
                      </a:r>
                      <a:endParaRPr lang="es-ES_tradnl" sz="2600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(funciones</a:t>
                      </a:r>
                      <a:r>
                        <a:rPr lang="es-ES_tradnl" sz="26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) de poder divino</a:t>
                      </a:r>
                      <a:endParaRPr lang="es-EC" sz="26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6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Funcionamiento sobrenatural de Dios a través de una persona dotada.</a:t>
                      </a:r>
                      <a:endParaRPr lang="es-EC" sz="26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6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Con relación a la iglesia son </a:t>
                      </a:r>
                      <a:r>
                        <a:rPr lang="es-ES_tradnl" sz="2600" i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manifestaciones</a:t>
                      </a:r>
                      <a:r>
                        <a:rPr lang="es-ES_tradnl" sz="26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 con el propósito de que sean para provecho </a:t>
                      </a:r>
                      <a:endParaRPr lang="es-EC" sz="26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6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Se manifiestan para la edificación y beneficio de los creyentes, no son para la glorificación propia.</a:t>
                      </a:r>
                      <a:endParaRPr lang="es-EC" sz="26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47291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DEFINICION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DE DONES ESPIRITUALES</a:t>
            </a:r>
            <a:endParaRPr kumimoji="0" lang="es-ES_tradnl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85720" y="992056"/>
            <a:ext cx="8572560" cy="5016758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ES_tradnl" sz="32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Son capacitaciones o capacidades para el servicio. </a:t>
            </a:r>
            <a:endParaRPr lang="es-ES_tradnl" sz="3200" b="1" dirty="0" smtClean="0">
              <a:solidFill>
                <a:schemeClr val="bg1">
                  <a:lumMod val="10000"/>
                </a:schemeClr>
              </a:solidFill>
              <a:latin typeface="+mj-lt"/>
            </a:endParaRPr>
          </a:p>
          <a:p>
            <a:pPr algn="just"/>
            <a:r>
              <a:rPr lang="es-ES_tradnl" sz="3200" b="1" dirty="0" smtClean="0">
                <a:solidFill>
                  <a:schemeClr val="bg1">
                    <a:lumMod val="10000"/>
                  </a:schemeClr>
                </a:solidFill>
                <a:latin typeface="+mj-lt"/>
              </a:rPr>
              <a:t>Son </a:t>
            </a:r>
            <a:r>
              <a:rPr lang="es-ES_tradnl" sz="32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manifestaciones sobrenaturales del </a:t>
            </a:r>
            <a:r>
              <a:rPr lang="es-ES_tradnl" sz="3200" b="1" dirty="0" smtClean="0">
                <a:solidFill>
                  <a:schemeClr val="bg1">
                    <a:lumMod val="10000"/>
                  </a:schemeClr>
                </a:solidFill>
                <a:latin typeface="+mj-lt"/>
              </a:rPr>
              <a:t>Espíritu </a:t>
            </a:r>
            <a:r>
              <a:rPr lang="es-ES_tradnl" sz="32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Santo. </a:t>
            </a:r>
            <a:endParaRPr lang="es-ES_tradnl" sz="3200" b="1" dirty="0" smtClean="0">
              <a:solidFill>
                <a:schemeClr val="bg1">
                  <a:lumMod val="10000"/>
                </a:schemeClr>
              </a:solidFill>
              <a:latin typeface="+mj-lt"/>
            </a:endParaRPr>
          </a:p>
          <a:p>
            <a:pPr algn="just"/>
            <a:r>
              <a:rPr lang="es-ES_tradnl" sz="3200" b="1" dirty="0" smtClean="0">
                <a:solidFill>
                  <a:schemeClr val="bg1">
                    <a:lumMod val="10000"/>
                  </a:schemeClr>
                </a:solidFill>
                <a:latin typeface="+mj-lt"/>
              </a:rPr>
              <a:t>El </a:t>
            </a:r>
            <a:r>
              <a:rPr lang="es-ES_tradnl" sz="32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propósito de los dones es capacitar a la iglesia con ciertas herramientas, las cuales nos ayudaran ha tener mas eficacia en la obra del Señor. </a:t>
            </a:r>
            <a:endParaRPr lang="es-ES_tradnl" sz="3200" b="1" dirty="0" smtClean="0">
              <a:solidFill>
                <a:schemeClr val="bg1">
                  <a:lumMod val="10000"/>
                </a:schemeClr>
              </a:solidFill>
              <a:latin typeface="+mj-lt"/>
            </a:endParaRPr>
          </a:p>
          <a:p>
            <a:pPr algn="just"/>
            <a:r>
              <a:rPr lang="es-ES_tradnl" sz="3200" b="1" dirty="0" smtClean="0">
                <a:solidFill>
                  <a:schemeClr val="bg1">
                    <a:lumMod val="10000"/>
                  </a:schemeClr>
                </a:solidFill>
                <a:latin typeface="+mj-lt"/>
              </a:rPr>
              <a:t>Los </a:t>
            </a:r>
            <a:r>
              <a:rPr lang="es-ES_tradnl" sz="32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dones sirven para edificación personal y para la edificación de la iglesia.</a:t>
            </a:r>
            <a:endParaRPr lang="es-EC" sz="3200" b="1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14282" y="214290"/>
          <a:ext cx="8715436" cy="57912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147511"/>
                <a:gridCol w="4567925"/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ANTIGUOS TIEMPOS</a:t>
                      </a:r>
                      <a:endParaRPr lang="es-EC" sz="20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HOY</a:t>
                      </a:r>
                      <a:endParaRPr lang="es-EC" sz="200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Las cosas preciosas de Dios eran ministradas a los hombres mediante el </a:t>
                      </a:r>
                      <a:r>
                        <a:rPr lang="es-ES_tradnl" sz="2000" dirty="0" err="1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Espiritu</a:t>
                      </a:r>
                      <a:r>
                        <a:rPr lang="es-ES_tradnl" sz="20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 Santo situado en los cielos</a:t>
                      </a:r>
                      <a:endParaRPr lang="es-EC" sz="20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Desde el derramamiento de Pentecostés, son ministradas a nosotros por el Espíritu Santo enviado desde el cielo. </a:t>
                      </a:r>
                      <a:endParaRPr lang="es-ES_tradnl" sz="2000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0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1ª </a:t>
                      </a:r>
                      <a:r>
                        <a:rPr lang="es-ES_tradnl" sz="20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Pedro 1:12</a:t>
                      </a:r>
                      <a:endParaRPr lang="es-EC" sz="20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En la antigua dispensación el Espíritu Santo venía sobre los hombres</a:t>
                      </a:r>
                      <a:endParaRPr lang="es-EC" sz="200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En la nueva dispensación habita dentro de ellos</a:t>
                      </a:r>
                      <a:r>
                        <a:rPr lang="es-ES_tradnl" sz="20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.</a:t>
                      </a: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0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s-ES_tradnl" sz="20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Juan 14:17. </a:t>
                      </a:r>
                      <a:endParaRPr lang="es-EC" sz="20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Experimentaban el poder divino</a:t>
                      </a:r>
                      <a:endParaRPr lang="es-EC" sz="200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Reciben el poder divino</a:t>
                      </a:r>
                      <a:endParaRPr lang="es-EC" sz="200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Respondian al poder</a:t>
                      </a:r>
                      <a:endParaRPr lang="es-EC" sz="200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Les da poder. Lc. 10:19</a:t>
                      </a:r>
                      <a:endParaRPr lang="es-EC" sz="200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0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Descendía </a:t>
                      </a:r>
                      <a:r>
                        <a:rPr lang="es-ES_tradnl" sz="20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sobre los hombres antes de Pentecostés. </a:t>
                      </a:r>
                      <a:endParaRPr lang="es-ES_tradnl" sz="2000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0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Jue</a:t>
                      </a:r>
                      <a:r>
                        <a:rPr lang="es-ES_tradnl" sz="20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. 6:34; 7:12;11:29;14:19;</a:t>
                      </a:r>
                      <a:endParaRPr lang="es-EC" sz="20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15:14 </a:t>
                      </a:r>
                      <a:endParaRPr lang="es-EC" sz="20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El los satura y los llena. Hch. 1:8;2:4</a:t>
                      </a:r>
                      <a:endParaRPr lang="es-EC" sz="200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Descendía sobre individuos escogidos para desarrollar tareas específicas.</a:t>
                      </a:r>
                      <a:endParaRPr lang="es-EC" sz="20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Distribuidos entre los hombres que tienen fe para recibirlas en forma de dones. </a:t>
                      </a:r>
                      <a:r>
                        <a:rPr lang="es-ES_tradnl" sz="20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Ej. </a:t>
                      </a:r>
                      <a:r>
                        <a:rPr lang="es-ES_tradnl" sz="20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ea typeface="Times New Roman"/>
                        </a:rPr>
                        <a:t>Pedro en el templo la Hermosa</a:t>
                      </a:r>
                      <a:endParaRPr lang="es-EC" sz="20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42910" y="186617"/>
            <a:ext cx="807249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DIFERENCIA ENTRE EL</a:t>
            </a:r>
            <a:r>
              <a:rPr kumimoji="0" lang="es-ES_tradnl" sz="2800" b="1" i="0" strike="noStrike" cap="none" normalizeH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 DON DEL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strike="noStrike" cap="none" normalizeH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ESPIRITU SANTO </a:t>
            </a:r>
            <a:r>
              <a:rPr lang="es-ES_tradnl" sz="2800" b="1" baseline="0" dirty="0" smtClean="0">
                <a:solidFill>
                  <a:schemeClr val="bg1">
                    <a:lumMod val="10000"/>
                  </a:schemeClr>
                </a:solidFill>
                <a:latin typeface="+mj-lt"/>
              </a:rPr>
              <a:t>Y</a:t>
            </a:r>
            <a:r>
              <a:rPr lang="es-ES_tradnl" sz="2800" b="1" dirty="0" smtClean="0">
                <a:solidFill>
                  <a:schemeClr val="bg1">
                    <a:lumMod val="10000"/>
                  </a:schemeClr>
                </a:solidFill>
                <a:latin typeface="+mj-lt"/>
              </a:rPr>
              <a:t> LOS DONES</a:t>
            </a:r>
            <a:endParaRPr kumimoji="0" lang="es-ES_tradnl" sz="3600" b="0" i="0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00034" y="1285860"/>
            <a:ext cx="81439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El don del </a:t>
            </a:r>
            <a:r>
              <a:rPr lang="es-ES_tradnl" sz="2800" b="1" dirty="0" smtClean="0">
                <a:solidFill>
                  <a:schemeClr val="bg1">
                    <a:lumMod val="10000"/>
                  </a:schemeClr>
                </a:solidFill>
                <a:latin typeface="+mj-lt"/>
              </a:rPr>
              <a:t>Espíritu </a:t>
            </a:r>
            <a:r>
              <a:rPr lang="es-ES_tradnl" sz="28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Santo tiene referencia al bautismo en el Espíritu Santo </a:t>
            </a:r>
            <a:r>
              <a:rPr lang="es-ES_tradnl" sz="2800" b="1" dirty="0" smtClean="0">
                <a:solidFill>
                  <a:schemeClr val="bg1">
                    <a:lumMod val="10000"/>
                  </a:schemeClr>
                </a:solidFill>
                <a:latin typeface="+mj-lt"/>
              </a:rPr>
              <a:t>(</a:t>
            </a:r>
            <a:r>
              <a:rPr lang="es-ES_tradnl" sz="2800" b="1" dirty="0" err="1" smtClean="0">
                <a:solidFill>
                  <a:schemeClr val="bg1">
                    <a:lumMod val="10000"/>
                  </a:schemeClr>
                </a:solidFill>
                <a:latin typeface="+mj-lt"/>
              </a:rPr>
              <a:t>Hch</a:t>
            </a:r>
            <a:r>
              <a:rPr lang="es-ES_tradnl" sz="2800" b="1" dirty="0" err="1">
                <a:solidFill>
                  <a:schemeClr val="bg1">
                    <a:lumMod val="10000"/>
                  </a:schemeClr>
                </a:solidFill>
                <a:latin typeface="+mj-lt"/>
              </a:rPr>
              <a:t>.</a:t>
            </a:r>
            <a:r>
              <a:rPr lang="es-ES_tradnl" sz="28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 2:38)</a:t>
            </a:r>
            <a:endParaRPr lang="es-EC" sz="2800" b="1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714348" y="2357430"/>
            <a:ext cx="7929618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Pedro les dijo: Arrepentíos, y bautícese cada uno de vosotros en el nombre de Jesucristo para perdón de los pecados; y recibiréis el don del Espíritu Santo.</a:t>
            </a:r>
            <a:endParaRPr kumimoji="0" lang="es-ES_tradnl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42844" y="4071942"/>
            <a:ext cx="898442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_tradnl" sz="2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Los dones del Espíritu Santo tienen referencia a las 9 manifestaciones del Espíritu Santo.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_tradnl" sz="2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(1ª </a:t>
            </a:r>
            <a:r>
              <a:rPr kumimoji="0" lang="es-ES_tradnl" sz="28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Cor.</a:t>
            </a:r>
            <a:r>
              <a:rPr kumimoji="0" lang="es-ES_tradnl" sz="2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+mj-lt"/>
                <a:ea typeface="Times New Roman" pitchFamily="18" charset="0"/>
              </a:rPr>
              <a:t> 12:1)</a:t>
            </a:r>
            <a:endParaRPr kumimoji="0" lang="es-ES_tradnl" sz="4000" b="1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85786" y="5572140"/>
            <a:ext cx="7429552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_tradnl" sz="24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No quiero, hermanos, que ignoréis acerca de los dones espirituales.</a:t>
            </a:r>
            <a:endParaRPr lang="es-EC" sz="2400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7028" y="71414"/>
            <a:ext cx="495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VARIEDAD DE LOS DONES</a:t>
            </a:r>
            <a:endParaRPr kumimoji="0" lang="es-ES_tradnl" sz="3600" b="0" i="0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14282" y="714356"/>
            <a:ext cx="32207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Dones Espirituales:</a:t>
            </a:r>
            <a:endParaRPr kumimoji="0" lang="es-ES_tradnl" sz="3600" b="1" i="0" u="sng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" name="9 Imagen" descr="dones clas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6266" y="1142984"/>
            <a:ext cx="8267700" cy="55007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468</TotalTime>
  <Words>2098</Words>
  <Application>Microsoft Office PowerPoint</Application>
  <PresentationFormat>Presentación en pantalla (4:3)</PresentationFormat>
  <Paragraphs>196</Paragraphs>
  <Slides>36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Viajes</vt:lpstr>
      <vt:lpstr>LOS DONES DEL ESPIRITU SANTO</vt:lpstr>
      <vt:lpstr>LOS DONES DEL ESPIRITU SANTO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.....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DONES DEL ESPIRITU SANTO</dc:title>
  <dc:creator>.....</dc:creator>
  <cp:lastModifiedBy>Toshiba</cp:lastModifiedBy>
  <cp:revision>27</cp:revision>
  <dcterms:created xsi:type="dcterms:W3CDTF">2009-07-03T20:05:43Z</dcterms:created>
  <dcterms:modified xsi:type="dcterms:W3CDTF">2014-05-04T01:20:18Z</dcterms:modified>
</cp:coreProperties>
</file>